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3"/>
  </p:notesMasterIdLst>
  <p:handoutMasterIdLst>
    <p:handoutMasterId r:id="rId94"/>
  </p:handoutMasterIdLst>
  <p:sldIdLst>
    <p:sldId id="274" r:id="rId2"/>
    <p:sldId id="972" r:id="rId3"/>
    <p:sldId id="403" r:id="rId4"/>
    <p:sldId id="303" r:id="rId5"/>
    <p:sldId id="296" r:id="rId6"/>
    <p:sldId id="308" r:id="rId7"/>
    <p:sldId id="309" r:id="rId8"/>
    <p:sldId id="310" r:id="rId9"/>
    <p:sldId id="414" r:id="rId10"/>
    <p:sldId id="415" r:id="rId11"/>
    <p:sldId id="298" r:id="rId12"/>
    <p:sldId id="311" r:id="rId13"/>
    <p:sldId id="1040" r:id="rId14"/>
    <p:sldId id="1041" r:id="rId15"/>
    <p:sldId id="1043" r:id="rId16"/>
    <p:sldId id="1044" r:id="rId17"/>
    <p:sldId id="1118" r:id="rId18"/>
    <p:sldId id="1119" r:id="rId19"/>
    <p:sldId id="1070" r:id="rId20"/>
    <p:sldId id="407" r:id="rId21"/>
    <p:sldId id="1045" r:id="rId22"/>
    <p:sldId id="1046" r:id="rId23"/>
    <p:sldId id="1120" r:id="rId24"/>
    <p:sldId id="1047" r:id="rId25"/>
    <p:sldId id="1057" r:id="rId26"/>
    <p:sldId id="1058" r:id="rId27"/>
    <p:sldId id="1059" r:id="rId28"/>
    <p:sldId id="1130" r:id="rId29"/>
    <p:sldId id="1060" r:id="rId30"/>
    <p:sldId id="1062" r:id="rId31"/>
    <p:sldId id="1063" r:id="rId32"/>
    <p:sldId id="1065" r:id="rId33"/>
    <p:sldId id="1121" r:id="rId34"/>
    <p:sldId id="1067" r:id="rId35"/>
    <p:sldId id="1066" r:id="rId36"/>
    <p:sldId id="1131" r:id="rId37"/>
    <p:sldId id="487" r:id="rId38"/>
    <p:sldId id="488" r:id="rId39"/>
    <p:sldId id="489" r:id="rId40"/>
    <p:sldId id="490" r:id="rId41"/>
    <p:sldId id="491" r:id="rId42"/>
    <p:sldId id="492" r:id="rId43"/>
    <p:sldId id="1072" r:id="rId44"/>
    <p:sldId id="1122" r:id="rId45"/>
    <p:sldId id="1123" r:id="rId46"/>
    <p:sldId id="1124" r:id="rId47"/>
    <p:sldId id="1125" r:id="rId48"/>
    <p:sldId id="1126" r:id="rId49"/>
    <p:sldId id="1079" r:id="rId50"/>
    <p:sldId id="1080" r:id="rId51"/>
    <p:sldId id="1081" r:id="rId52"/>
    <p:sldId id="1127" r:id="rId53"/>
    <p:sldId id="1084" r:id="rId54"/>
    <p:sldId id="1085" r:id="rId55"/>
    <p:sldId id="1086" r:id="rId56"/>
    <p:sldId id="1087" r:id="rId57"/>
    <p:sldId id="1088" r:id="rId58"/>
    <p:sldId id="1089" r:id="rId59"/>
    <p:sldId id="502" r:id="rId60"/>
    <p:sldId id="503" r:id="rId61"/>
    <p:sldId id="1090" r:id="rId62"/>
    <p:sldId id="1091" r:id="rId63"/>
    <p:sldId id="1095" r:id="rId64"/>
    <p:sldId id="1092" r:id="rId65"/>
    <p:sldId id="1096" r:id="rId66"/>
    <p:sldId id="1097" r:id="rId67"/>
    <p:sldId id="1093" r:id="rId68"/>
    <p:sldId id="1098" r:id="rId69"/>
    <p:sldId id="1099" r:id="rId70"/>
    <p:sldId id="554" r:id="rId71"/>
    <p:sldId id="508" r:id="rId72"/>
    <p:sldId id="1094" r:id="rId73"/>
    <p:sldId id="1082" r:id="rId74"/>
    <p:sldId id="1100" r:id="rId75"/>
    <p:sldId id="1101" r:id="rId76"/>
    <p:sldId id="1102" r:id="rId77"/>
    <p:sldId id="1103" r:id="rId78"/>
    <p:sldId id="509" r:id="rId79"/>
    <p:sldId id="1104" r:id="rId80"/>
    <p:sldId id="1112" r:id="rId81"/>
    <p:sldId id="1106" r:id="rId82"/>
    <p:sldId id="1108" r:id="rId83"/>
    <p:sldId id="1110" r:id="rId84"/>
    <p:sldId id="1109" r:id="rId85"/>
    <p:sldId id="1113" r:id="rId86"/>
    <p:sldId id="1128" r:id="rId87"/>
    <p:sldId id="1115" r:id="rId88"/>
    <p:sldId id="973" r:id="rId89"/>
    <p:sldId id="1048" r:id="rId90"/>
    <p:sldId id="1009" r:id="rId91"/>
    <p:sldId id="1129" r:id="rId92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8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96" autoAdjust="0"/>
    <p:restoredTop sz="94654" autoAdjust="0"/>
  </p:normalViewPr>
  <p:slideViewPr>
    <p:cSldViewPr snapToGrid="0">
      <p:cViewPr varScale="1">
        <p:scale>
          <a:sx n="121" d="100"/>
          <a:sy n="121" d="100"/>
        </p:scale>
        <p:origin x="121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9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9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8388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0040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1749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01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908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603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7776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2753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134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157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127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97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429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240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550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543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7/9/2023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7/9/2023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7/9/2023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7/9/2023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7/9/2023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7/9/2023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7/9/2023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7/9/2023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7/9/2023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7/9/2023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7/9/2023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7/9/2023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realpython.com/linear-regression-in-python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35.png"/><Relationship Id="rId10" Type="http://schemas.openxmlformats.org/officeDocument/2006/relationships/image" Target="../media/image36.pn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7.png"/><Relationship Id="rId3" Type="http://schemas.openxmlformats.org/officeDocument/2006/relationships/image" Target="NULL"/><Relationship Id="rId7" Type="http://schemas.openxmlformats.org/officeDocument/2006/relationships/image" Target="../media/image44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NUL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NULL"/><Relationship Id="rId5" Type="http://schemas.openxmlformats.org/officeDocument/2006/relationships/image" Target="../media/image42.png"/><Relationship Id="rId15" Type="http://schemas.openxmlformats.org/officeDocument/2006/relationships/image" Target="../media/image49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410.png"/><Relationship Id="rId1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NULL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NUL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5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12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2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17</a:t>
              </a:r>
            </a:p>
            <a:p>
              <a:pPr algn="ctr"/>
              <a:r>
                <a:rPr lang="en-US" dirty="0"/>
                <a:t>Simulation and Modelling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Method of Least Squares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1939323" y="3047299"/>
            <a:ext cx="5470280" cy="2760379"/>
            <a:chOff x="2477778" y="3010428"/>
            <a:chExt cx="5470280" cy="27603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2477779" y="3010428"/>
                  <a:ext cx="5329023" cy="7350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= 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779" y="3010428"/>
                  <a:ext cx="5329023" cy="73507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2477778" y="4023081"/>
                  <a:ext cx="5470280" cy="7350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=  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778" y="4023081"/>
                  <a:ext cx="5470280" cy="73507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2477778" y="5035734"/>
                  <a:ext cx="5362237" cy="7350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          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=    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778" y="5035734"/>
                  <a:ext cx="5362237" cy="73507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EFFEEA3-0537-4AFE-AD68-1582E2B2B6B8}"/>
              </a:ext>
            </a:extLst>
          </p:cNvPr>
          <p:cNvSpPr/>
          <p:nvPr/>
        </p:nvSpPr>
        <p:spPr>
          <a:xfrm>
            <a:off x="1851644" y="2971800"/>
            <a:ext cx="3790336" cy="293492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CDA6D9-FCB3-4AF3-A904-44CF105A399D}"/>
              </a:ext>
            </a:extLst>
          </p:cNvPr>
          <p:cNvSpPr/>
          <p:nvPr/>
        </p:nvSpPr>
        <p:spPr>
          <a:xfrm>
            <a:off x="6005159" y="2971799"/>
            <a:ext cx="1287197" cy="293492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5CBC81-9756-4291-BB5D-313A6243402D}"/>
              </a:ext>
            </a:extLst>
          </p:cNvPr>
          <p:cNvSpPr txBox="1"/>
          <p:nvPr/>
        </p:nvSpPr>
        <p:spPr>
          <a:xfrm>
            <a:off x="2522695" y="6085258"/>
            <a:ext cx="244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Coefficient Matrix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0279D3-E16C-4F4C-A1FD-9778BAA8962D}"/>
              </a:ext>
            </a:extLst>
          </p:cNvPr>
          <p:cNvSpPr txBox="1"/>
          <p:nvPr/>
        </p:nvSpPr>
        <p:spPr>
          <a:xfrm>
            <a:off x="5867250" y="6085258"/>
            <a:ext cx="14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Value Vector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78D8CE-C33F-1A6D-AD07-5C3E68DA77CB}"/>
              </a:ext>
            </a:extLst>
          </p:cNvPr>
          <p:cNvSpPr txBox="1"/>
          <p:nvPr/>
        </p:nvSpPr>
        <p:spPr>
          <a:xfrm>
            <a:off x="1175263" y="2442836"/>
            <a:ext cx="6793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This is just a system of 3 linear equations and 3 unknowns!</a:t>
            </a:r>
          </a:p>
        </p:txBody>
      </p:sp>
    </p:spTree>
    <p:extLst>
      <p:ext uri="{BB962C8B-B14F-4D97-AF65-F5344CB8AC3E}">
        <p14:creationId xmlns:p14="http://schemas.microsoft.com/office/powerpoint/2010/main" val="383588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0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C0BE90-5299-45F4-B4C7-4280495AF3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47"/>
          <a:stretch/>
        </p:blipFill>
        <p:spPr>
          <a:xfrm>
            <a:off x="5510508" y="2724677"/>
            <a:ext cx="3194221" cy="28870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quadratic_regression.py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24090" y="2949213"/>
            <a:ext cx="4880760" cy="2268329"/>
            <a:chOff x="1939323" y="3047299"/>
            <a:chExt cx="4994088" cy="28448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1939324" y="3047299"/>
                  <a:ext cx="4865953" cy="8195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  =  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9324" y="3047299"/>
                  <a:ext cx="4865953" cy="81952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1939323" y="4059952"/>
                  <a:ext cx="4994088" cy="8195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   =   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9323" y="4059952"/>
                  <a:ext cx="4994088" cy="81952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1939323" y="5072605"/>
                  <a:ext cx="4886686" cy="8195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           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   =     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9323" y="5072605"/>
                  <a:ext cx="4886686" cy="81952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B9DF4DF5-E7A7-477D-ADDA-CD2202DA2D3C}"/>
              </a:ext>
            </a:extLst>
          </p:cNvPr>
          <p:cNvSpPr/>
          <p:nvPr/>
        </p:nvSpPr>
        <p:spPr>
          <a:xfrm>
            <a:off x="442452" y="3025668"/>
            <a:ext cx="545690" cy="586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4630AA5C-A7EC-4A5D-9BE8-B69D0ECEFB2B}"/>
              </a:ext>
            </a:extLst>
          </p:cNvPr>
          <p:cNvCxnSpPr>
            <a:stCxn id="5" idx="0"/>
            <a:endCxn id="16" idx="3"/>
          </p:cNvCxnSpPr>
          <p:nvPr/>
        </p:nvCxnSpPr>
        <p:spPr>
          <a:xfrm rot="16200000" flipH="1">
            <a:off x="3669673" y="71292"/>
            <a:ext cx="609884" cy="6518637"/>
          </a:xfrm>
          <a:prstGeom prst="bentConnector4">
            <a:avLst>
              <a:gd name="adj1" fmla="val -79267"/>
              <a:gd name="adj2" fmla="val 103507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B95CAD3-5C7D-42FE-B392-5D9EE52C3BFE}"/>
              </a:ext>
            </a:extLst>
          </p:cNvPr>
          <p:cNvSpPr/>
          <p:nvPr/>
        </p:nvSpPr>
        <p:spPr>
          <a:xfrm>
            <a:off x="4118254" y="3016045"/>
            <a:ext cx="756087" cy="586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4620BFC-18E7-4295-B827-9702164BB43D}"/>
              </a:ext>
            </a:extLst>
          </p:cNvPr>
          <p:cNvCxnSpPr>
            <a:cxnSpLocks/>
            <a:stCxn id="20" idx="3"/>
            <a:endCxn id="21" idx="2"/>
          </p:cNvCxnSpPr>
          <p:nvPr/>
        </p:nvCxnSpPr>
        <p:spPr>
          <a:xfrm>
            <a:off x="4874341" y="3309353"/>
            <a:ext cx="2257285" cy="2153131"/>
          </a:xfrm>
          <a:prstGeom prst="bentConnector4">
            <a:avLst>
              <a:gd name="adj1" fmla="val 23200"/>
              <a:gd name="adj2" fmla="val 111661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A7833CB-5CBC-435B-83FA-13CF7109D16C}"/>
              </a:ext>
            </a:extLst>
          </p:cNvPr>
          <p:cNvSpPr/>
          <p:nvPr/>
        </p:nvSpPr>
        <p:spPr>
          <a:xfrm>
            <a:off x="3082413" y="4719484"/>
            <a:ext cx="265471" cy="363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1EE991D0-5F78-44F2-B811-7DD60F3ECE04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16200000" flipH="1">
            <a:off x="5011127" y="2923506"/>
            <a:ext cx="410530" cy="4002487"/>
          </a:xfrm>
          <a:prstGeom prst="bentConnector5">
            <a:avLst>
              <a:gd name="adj1" fmla="val -55684"/>
              <a:gd name="adj2" fmla="val 50366"/>
              <a:gd name="adj3" fmla="val 137427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33005EE-5740-45F6-A606-BE5A27757CF0}"/>
              </a:ext>
            </a:extLst>
          </p:cNvPr>
          <p:cNvSpPr/>
          <p:nvPr/>
        </p:nvSpPr>
        <p:spPr>
          <a:xfrm>
            <a:off x="5753480" y="3514450"/>
            <a:ext cx="1480454" cy="2422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48EBC49-7E45-4DC4-8000-EBAED914B83F}"/>
              </a:ext>
            </a:extLst>
          </p:cNvPr>
          <p:cNvSpPr/>
          <p:nvPr/>
        </p:nvSpPr>
        <p:spPr>
          <a:xfrm>
            <a:off x="6866096" y="5220280"/>
            <a:ext cx="531059" cy="242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E2E0E68-2BD6-4DA5-A2AC-789EEEF22448}"/>
              </a:ext>
            </a:extLst>
          </p:cNvPr>
          <p:cNvSpPr/>
          <p:nvPr/>
        </p:nvSpPr>
        <p:spPr>
          <a:xfrm>
            <a:off x="7114163" y="4962833"/>
            <a:ext cx="206946" cy="1671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11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3AAB01-CDF5-A869-A443-A4AF18860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392" y="1392126"/>
            <a:ext cx="3423216" cy="45385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quadratic_regression.py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856AE8B-720B-4D71-AB55-70F326D1465F}"/>
              </a:ext>
            </a:extLst>
          </p:cNvPr>
          <p:cNvGrpSpPr/>
          <p:nvPr/>
        </p:nvGrpSpPr>
        <p:grpSpPr>
          <a:xfrm>
            <a:off x="6254835" y="1385890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8EB1F6C-6B98-4B1C-A68F-5DBD9EFFE7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B01325-13F8-4928-8769-9E57B75B5FC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667115C-7318-40E4-BA9D-3C1B197914E1}"/>
              </a:ext>
            </a:extLst>
          </p:cNvPr>
          <p:cNvGrpSpPr/>
          <p:nvPr/>
        </p:nvGrpSpPr>
        <p:grpSpPr>
          <a:xfrm>
            <a:off x="5638428" y="2318410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5F31419-C826-4EB3-8B88-40102E0F52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679735-FE33-406E-B2B1-4B3F851479B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46102C-BB59-4298-9EAD-1EDFB2E4E96D}"/>
              </a:ext>
            </a:extLst>
          </p:cNvPr>
          <p:cNvGrpSpPr/>
          <p:nvPr/>
        </p:nvGrpSpPr>
        <p:grpSpPr>
          <a:xfrm>
            <a:off x="5730904" y="4213409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A49202-B173-42AE-A62E-4CB9AF4BDE0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2A2838C-2899-4935-AC0D-6BA1FDCC6A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51B86E3-5DBA-4FF7-AF52-3EE96E3A1576}"/>
              </a:ext>
            </a:extLst>
          </p:cNvPr>
          <p:cNvGrpSpPr/>
          <p:nvPr/>
        </p:nvGrpSpPr>
        <p:grpSpPr>
          <a:xfrm>
            <a:off x="5711114" y="3259324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3076571-F401-4A5A-AF0C-84BD7C71578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2ACB175-32C7-4587-8392-57C7905128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4D1DC4A-2489-450B-8252-A5E88B57234A}"/>
              </a:ext>
            </a:extLst>
          </p:cNvPr>
          <p:cNvGrpSpPr/>
          <p:nvPr/>
        </p:nvGrpSpPr>
        <p:grpSpPr>
          <a:xfrm>
            <a:off x="5196582" y="4890920"/>
            <a:ext cx="1068643" cy="369332"/>
            <a:chOff x="3647644" y="5359159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3184C6B-7817-45FE-9650-D66BABF5A8C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E1025C5-7BCD-481B-B303-4C938AEF1F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239EA56-685E-4BF7-8CCA-A0F2D797DD3B}"/>
              </a:ext>
            </a:extLst>
          </p:cNvPr>
          <p:cNvGrpSpPr/>
          <p:nvPr/>
        </p:nvGrpSpPr>
        <p:grpSpPr>
          <a:xfrm>
            <a:off x="4331615" y="5596416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E2D22C-54EB-41EB-9301-ADB95947173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B14AF94-FD7C-4A54-8E01-9A1BF2EED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6B4EE4E-7FA2-4D51-9DCA-D5504AF05C58}"/>
              </a:ext>
            </a:extLst>
          </p:cNvPr>
          <p:cNvSpPr txBox="1"/>
          <p:nvPr/>
        </p:nvSpPr>
        <p:spPr>
          <a:xfrm>
            <a:off x="2479658" y="5973243"/>
            <a:ext cx="4184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We will use Cramer's Rule to solve this 3x3 system of equations!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730D99-1066-FC53-CA02-FCBECABF2882}"/>
              </a:ext>
            </a:extLst>
          </p:cNvPr>
          <p:cNvSpPr/>
          <p:nvPr/>
        </p:nvSpPr>
        <p:spPr>
          <a:xfrm>
            <a:off x="3514725" y="2174081"/>
            <a:ext cx="108041" cy="21907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B5E592-7ABA-702D-FFE9-F488901655C5}"/>
              </a:ext>
            </a:extLst>
          </p:cNvPr>
          <p:cNvSpPr/>
          <p:nvPr/>
        </p:nvSpPr>
        <p:spPr>
          <a:xfrm>
            <a:off x="3792905" y="2174081"/>
            <a:ext cx="136158" cy="21907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CEF9FC4D-34C7-DAB4-14BE-6078097BA0FB}"/>
              </a:ext>
            </a:extLst>
          </p:cNvPr>
          <p:cNvSpPr/>
          <p:nvPr/>
        </p:nvSpPr>
        <p:spPr>
          <a:xfrm>
            <a:off x="441434" y="2654152"/>
            <a:ext cx="1947041" cy="1066759"/>
          </a:xfrm>
          <a:prstGeom prst="borderCallout2">
            <a:avLst>
              <a:gd name="adj1" fmla="val -4157"/>
              <a:gd name="adj2" fmla="val 64776"/>
              <a:gd name="adj3" fmla="val -61795"/>
              <a:gd name="adj4" fmla="val 83871"/>
              <a:gd name="adj5" fmla="val -44156"/>
              <a:gd name="adj6" fmla="val 152588"/>
            </a:avLst>
          </a:prstGeom>
          <a:noFill/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Overlay the value vector onto the coefficients matrix</a:t>
            </a:r>
          </a:p>
        </p:txBody>
      </p:sp>
    </p:spTree>
    <p:extLst>
      <p:ext uri="{BB962C8B-B14F-4D97-AF65-F5344CB8AC3E}">
        <p14:creationId xmlns:p14="http://schemas.microsoft.com/office/powerpoint/2010/main" val="313244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animBg="1"/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8F2DF4-D6EE-51BD-77D6-BF1CB1258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554" y="1289974"/>
            <a:ext cx="6670892" cy="51600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quadratic_regression.py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856AE8B-720B-4D71-AB55-70F326D1465F}"/>
              </a:ext>
            </a:extLst>
          </p:cNvPr>
          <p:cNvGrpSpPr/>
          <p:nvPr/>
        </p:nvGrpSpPr>
        <p:grpSpPr>
          <a:xfrm>
            <a:off x="7486650" y="1524444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8EB1F6C-6B98-4B1C-A68F-5DBD9EFFE7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B01325-13F8-4928-8769-9E57B75B5FC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667115C-7318-40E4-BA9D-3C1B197914E1}"/>
              </a:ext>
            </a:extLst>
          </p:cNvPr>
          <p:cNvGrpSpPr/>
          <p:nvPr/>
        </p:nvGrpSpPr>
        <p:grpSpPr>
          <a:xfrm>
            <a:off x="6725451" y="2234625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5F31419-C826-4EB3-8B88-40102E0F52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679735-FE33-406E-B2B1-4B3F851479B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46102C-BB59-4298-9EAD-1EDFB2E4E96D}"/>
              </a:ext>
            </a:extLst>
          </p:cNvPr>
          <p:cNvGrpSpPr/>
          <p:nvPr/>
        </p:nvGrpSpPr>
        <p:grpSpPr>
          <a:xfrm>
            <a:off x="7247749" y="3692804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A49202-B173-42AE-A62E-4CB9AF4BDE0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2A2838C-2899-4935-AC0D-6BA1FDCC6A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51B86E3-5DBA-4FF7-AF52-3EE96E3A1576}"/>
              </a:ext>
            </a:extLst>
          </p:cNvPr>
          <p:cNvGrpSpPr/>
          <p:nvPr/>
        </p:nvGrpSpPr>
        <p:grpSpPr>
          <a:xfrm>
            <a:off x="5349877" y="2716531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3076571-F401-4A5A-AF0C-84BD7C71578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2ACB175-32C7-4587-8392-57C7905128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4D1DC4A-2489-450B-8252-A5E88B57234A}"/>
              </a:ext>
            </a:extLst>
          </p:cNvPr>
          <p:cNvGrpSpPr/>
          <p:nvPr/>
        </p:nvGrpSpPr>
        <p:grpSpPr>
          <a:xfrm>
            <a:off x="4778132" y="4172910"/>
            <a:ext cx="1068643" cy="369332"/>
            <a:chOff x="3647644" y="5359159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3184C6B-7817-45FE-9650-D66BABF5A8C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E1025C5-7BCD-481B-B303-4C938AEF1F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239EA56-685E-4BF7-8CCA-A0F2D797DD3B}"/>
              </a:ext>
            </a:extLst>
          </p:cNvPr>
          <p:cNvGrpSpPr/>
          <p:nvPr/>
        </p:nvGrpSpPr>
        <p:grpSpPr>
          <a:xfrm>
            <a:off x="5358473" y="4407637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E2D22C-54EB-41EB-9301-ADB95947173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B14AF94-FD7C-4A54-8E01-9A1BF2EED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F796574-D0CB-EF23-D617-088ACFA4F8D9}"/>
              </a:ext>
            </a:extLst>
          </p:cNvPr>
          <p:cNvGrpSpPr/>
          <p:nvPr/>
        </p:nvGrpSpPr>
        <p:grpSpPr>
          <a:xfrm>
            <a:off x="5379065" y="4895335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A6B72D3-D561-F8E8-C183-E3217812FAE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863BDD9-482D-3870-69F4-F6BCCDACFD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199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9285D2-2748-B9B3-BBD8-4E73A5CB9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338913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quadratic_regression.py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82F024-8E0A-417B-A340-6F16D2DF0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627" y="4627021"/>
            <a:ext cx="3570671" cy="45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3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Machine Learning in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18434C-1CE3-497D-8BF8-DE3E9F060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85" y="1920730"/>
            <a:ext cx="8373030" cy="42072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5429BF-13D6-4722-A21B-14CC29AE9189}"/>
              </a:ext>
            </a:extLst>
          </p:cNvPr>
          <p:cNvSpPr txBox="1"/>
          <p:nvPr/>
        </p:nvSpPr>
        <p:spPr>
          <a:xfrm>
            <a:off x="3196713" y="1349477"/>
            <a:ext cx="275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https://scikit-learn.org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833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Linear Regression in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5429BF-13D6-4722-A21B-14CC29AE9189}"/>
              </a:ext>
            </a:extLst>
          </p:cNvPr>
          <p:cNvSpPr txBox="1"/>
          <p:nvPr/>
        </p:nvSpPr>
        <p:spPr>
          <a:xfrm>
            <a:off x="2029747" y="1349477"/>
            <a:ext cx="5084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https://realpython.com/linear-regression-in-python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C71142-E142-4F29-8208-C4FA0EEEE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381" y="1910342"/>
            <a:ext cx="6895238" cy="46285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5193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66C0702-955B-336C-BAAF-3CB2F38FB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8" y="1439607"/>
            <a:ext cx="6858005" cy="5053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quadratic_regression_sklearn.py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856AE8B-720B-4D71-AB55-70F326D1465F}"/>
              </a:ext>
            </a:extLst>
          </p:cNvPr>
          <p:cNvGrpSpPr/>
          <p:nvPr/>
        </p:nvGrpSpPr>
        <p:grpSpPr>
          <a:xfrm>
            <a:off x="2452623" y="4795513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8EB1F6C-6B98-4B1C-A68F-5DBD9EFFE7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B01325-13F8-4928-8769-9E57B75B5FC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667115C-7318-40E4-BA9D-3C1B197914E1}"/>
              </a:ext>
            </a:extLst>
          </p:cNvPr>
          <p:cNvGrpSpPr/>
          <p:nvPr/>
        </p:nvGrpSpPr>
        <p:grpSpPr>
          <a:xfrm>
            <a:off x="7926540" y="5389085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5F31419-C826-4EB3-8B88-40102E0F52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679735-FE33-406E-B2B1-4B3F851479B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46102C-BB59-4298-9EAD-1EDFB2E4E96D}"/>
              </a:ext>
            </a:extLst>
          </p:cNvPr>
          <p:cNvGrpSpPr/>
          <p:nvPr/>
        </p:nvGrpSpPr>
        <p:grpSpPr>
          <a:xfrm>
            <a:off x="4167305" y="5802924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A49202-B173-42AE-A62E-4CB9AF4BDE0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2A2838C-2899-4935-AC0D-6BA1FDCC6A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51B86E3-5DBA-4FF7-AF52-3EE96E3A1576}"/>
              </a:ext>
            </a:extLst>
          </p:cNvPr>
          <p:cNvGrpSpPr/>
          <p:nvPr/>
        </p:nvGrpSpPr>
        <p:grpSpPr>
          <a:xfrm>
            <a:off x="6680192" y="5581634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3076571-F401-4A5A-AF0C-84BD7C71578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2ACB175-32C7-4587-8392-57C7905128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4D1DC4A-2489-450B-8252-A5E88B57234A}"/>
              </a:ext>
            </a:extLst>
          </p:cNvPr>
          <p:cNvGrpSpPr/>
          <p:nvPr/>
        </p:nvGrpSpPr>
        <p:grpSpPr>
          <a:xfrm>
            <a:off x="4339639" y="5966889"/>
            <a:ext cx="1068643" cy="369332"/>
            <a:chOff x="3647644" y="5359159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3184C6B-7817-45FE-9650-D66BABF5A8C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E1025C5-7BCD-481B-B303-4C938AEF1F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239EA56-685E-4BF7-8CCA-A0F2D797DD3B}"/>
              </a:ext>
            </a:extLst>
          </p:cNvPr>
          <p:cNvGrpSpPr/>
          <p:nvPr/>
        </p:nvGrpSpPr>
        <p:grpSpPr>
          <a:xfrm>
            <a:off x="2508057" y="6179568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E2D22C-54EB-41EB-9301-ADB95947173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B14AF94-FD7C-4A54-8E01-9A1BF2EED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3B36A2E-E691-2F1C-D033-A8DE43E3ABD6}"/>
              </a:ext>
            </a:extLst>
          </p:cNvPr>
          <p:cNvSpPr/>
          <p:nvPr/>
        </p:nvSpPr>
        <p:spPr>
          <a:xfrm>
            <a:off x="1198178" y="3231931"/>
            <a:ext cx="4288221" cy="43355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CCB291-4C34-A85C-A766-0FF8B70A4A35}"/>
              </a:ext>
            </a:extLst>
          </p:cNvPr>
          <p:cNvSpPr/>
          <p:nvPr/>
        </p:nvSpPr>
        <p:spPr>
          <a:xfrm>
            <a:off x="2671763" y="5456054"/>
            <a:ext cx="1073943" cy="22084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E8DE612-6D4D-971F-5601-271BB840B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212" y="2685155"/>
            <a:ext cx="2618308" cy="2202903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01A6F13-CC4B-4082-A91E-2C8F10F136EA}"/>
              </a:ext>
            </a:extLst>
          </p:cNvPr>
          <p:cNvSpPr txBox="1"/>
          <p:nvPr/>
        </p:nvSpPr>
        <p:spPr>
          <a:xfrm>
            <a:off x="4311100" y="5176249"/>
            <a:ext cx="3062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FF00"/>
                </a:solidFill>
              </a:rPr>
              <a:t>shape [8,] is not the same as [8,1]</a:t>
            </a:r>
          </a:p>
        </p:txBody>
      </p:sp>
    </p:spTree>
    <p:extLst>
      <p:ext uri="{BB962C8B-B14F-4D97-AF65-F5344CB8AC3E}">
        <p14:creationId xmlns:p14="http://schemas.microsoft.com/office/powerpoint/2010/main" val="35990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quadratic_regression_sklearn.py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1EB23C-EE0C-1B59-8969-EEB690BA5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90" y="1862333"/>
            <a:ext cx="7847619" cy="313333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5EFAEE9-9B30-9EA8-3074-5A8A3929AB10}"/>
              </a:ext>
            </a:extLst>
          </p:cNvPr>
          <p:cNvGrpSpPr/>
          <p:nvPr/>
        </p:nvGrpSpPr>
        <p:grpSpPr>
          <a:xfrm>
            <a:off x="2390226" y="1854450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2FBDA9C-1272-1C57-36B7-B88FC095D3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D92D19-8E2F-92EE-E273-7345323CCD3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7A3BFEF-8EF6-78E3-FBCD-80DBC6C6C122}"/>
              </a:ext>
            </a:extLst>
          </p:cNvPr>
          <p:cNvGrpSpPr/>
          <p:nvPr/>
        </p:nvGrpSpPr>
        <p:grpSpPr>
          <a:xfrm>
            <a:off x="3588403" y="2494804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A5B6320-2BC8-5B8C-F954-53C56001DA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6F5F3C5-1982-4C83-D88A-793A2FCADB9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92653A3-DE73-CB12-F5C1-041896FCF8DC}"/>
              </a:ext>
            </a:extLst>
          </p:cNvPr>
          <p:cNvGrpSpPr/>
          <p:nvPr/>
        </p:nvGrpSpPr>
        <p:grpSpPr>
          <a:xfrm>
            <a:off x="6605061" y="2722774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FEEDDF-9284-BDE0-D4AC-BD5495A64D4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8274012-D995-69A5-83B3-875559553B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5E1DD57-27C9-1445-B614-76D00398ECE3}"/>
              </a:ext>
            </a:extLst>
          </p:cNvPr>
          <p:cNvSpPr/>
          <p:nvPr/>
        </p:nvSpPr>
        <p:spPr>
          <a:xfrm>
            <a:off x="3911342" y="2796424"/>
            <a:ext cx="897142" cy="22084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E1D1081-B9F5-7AB3-7EE7-6721B53C77D1}"/>
              </a:ext>
            </a:extLst>
          </p:cNvPr>
          <p:cNvGrpSpPr/>
          <p:nvPr/>
        </p:nvGrpSpPr>
        <p:grpSpPr>
          <a:xfrm>
            <a:off x="3040442" y="2947106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823460C-FD37-4959-A9B5-90166F513D4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0C49B13-D0B9-6208-4156-7C15B07E73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3523F309-5A7B-437C-2872-B51278CBA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035" y="1664402"/>
            <a:ext cx="4338051" cy="378030"/>
          </a:xfrm>
          <a:prstGeom prst="rect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F685D15-7D81-E03B-8AD6-395D09E3E48F}"/>
              </a:ext>
            </a:extLst>
          </p:cNvPr>
          <p:cNvSpPr/>
          <p:nvPr/>
        </p:nvSpPr>
        <p:spPr>
          <a:xfrm>
            <a:off x="6584833" y="3220806"/>
            <a:ext cx="1424050" cy="22084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97191E0-460C-163A-B229-C449500B5790}"/>
              </a:ext>
            </a:extLst>
          </p:cNvPr>
          <p:cNvGrpSpPr/>
          <p:nvPr/>
        </p:nvGrpSpPr>
        <p:grpSpPr>
          <a:xfrm>
            <a:off x="6984515" y="3360081"/>
            <a:ext cx="1068643" cy="369332"/>
            <a:chOff x="3647644" y="5359159"/>
            <a:chExt cx="106864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2446852-CD25-FA09-1388-0DA7F3F057A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CA022FC-4B51-D666-47A9-5C1127DA9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7C30C9C-464A-7AF2-D71D-15B7E5398D28}"/>
              </a:ext>
            </a:extLst>
          </p:cNvPr>
          <p:cNvGrpSpPr/>
          <p:nvPr/>
        </p:nvGrpSpPr>
        <p:grpSpPr>
          <a:xfrm>
            <a:off x="3148251" y="3586163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A06F3AE-56B2-170C-D6AC-6DC70407938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FD67162-D7B3-BD32-7F7F-95C48CEE01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97AD02E-FB76-F61D-88FA-A2430DF290A5}"/>
              </a:ext>
            </a:extLst>
          </p:cNvPr>
          <p:cNvGrpSpPr/>
          <p:nvPr/>
        </p:nvGrpSpPr>
        <p:grpSpPr>
          <a:xfrm>
            <a:off x="5310841" y="3815105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69D5CA9-4A81-4490-E2FD-398740A9233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DDCDB59-30A6-6568-83B5-5C88D43CB9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C88A5B7-765D-4ACD-891C-752FCD35E3BF}"/>
                  </a:ext>
                </a:extLst>
              </p:cNvPr>
              <p:cNvSpPr txBox="1"/>
              <p:nvPr/>
            </p:nvSpPr>
            <p:spPr>
              <a:xfrm>
                <a:off x="6058967" y="4178653"/>
                <a:ext cx="17853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C88A5B7-765D-4ACD-891C-752FCD35E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967" y="4178653"/>
                <a:ext cx="1785361" cy="276999"/>
              </a:xfrm>
              <a:prstGeom prst="rect">
                <a:avLst/>
              </a:prstGeom>
              <a:blipFill>
                <a:blip r:embed="rId4"/>
                <a:stretch>
                  <a:fillRect l="-2730" t="-4348" r="-1024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0FE856E3-D87F-D293-1422-75A010E8CDC1}"/>
              </a:ext>
            </a:extLst>
          </p:cNvPr>
          <p:cNvGrpSpPr/>
          <p:nvPr/>
        </p:nvGrpSpPr>
        <p:grpSpPr>
          <a:xfrm>
            <a:off x="3466858" y="4106248"/>
            <a:ext cx="1076632" cy="369332"/>
            <a:chOff x="2157212" y="5356391"/>
            <a:chExt cx="1076632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F00C911-2752-7630-656D-DE271BB131E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BDD769B7-41AC-B37C-EF87-FF2C0D6FAB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1D71753-6F99-2B0D-70BC-E2CFEEEABD6E}"/>
              </a:ext>
            </a:extLst>
          </p:cNvPr>
          <p:cNvGrpSpPr/>
          <p:nvPr/>
        </p:nvGrpSpPr>
        <p:grpSpPr>
          <a:xfrm>
            <a:off x="3492301" y="4442147"/>
            <a:ext cx="1076632" cy="369332"/>
            <a:chOff x="2157212" y="5356391"/>
            <a:chExt cx="1076632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5112CEE-A4C8-31DF-4E3E-C7B6DA69CFF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DD6AB7C7-3CD5-46B8-D94F-E9C6D9875E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2E823AB-0454-0202-F140-D32C56E0669B}"/>
              </a:ext>
            </a:extLst>
          </p:cNvPr>
          <p:cNvGrpSpPr/>
          <p:nvPr/>
        </p:nvGrpSpPr>
        <p:grpSpPr>
          <a:xfrm>
            <a:off x="2389485" y="4663486"/>
            <a:ext cx="1076632" cy="369332"/>
            <a:chOff x="2157212" y="5356391"/>
            <a:chExt cx="1076632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ED67449-0B81-B0FB-6D81-4D53AEF9971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0A87ACDC-05E6-6BE1-888E-BCB908E68F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4C498BE4-4E43-DB2C-7A27-4FCE7BEC3508}"/>
              </a:ext>
            </a:extLst>
          </p:cNvPr>
          <p:cNvSpPr/>
          <p:nvPr/>
        </p:nvSpPr>
        <p:spPr>
          <a:xfrm>
            <a:off x="874987" y="2360732"/>
            <a:ext cx="2713416" cy="22084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42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2" grpId="0" animBg="1"/>
      <p:bldP spid="60" grpId="0"/>
      <p:bldP spid="7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60BB54C-418A-797B-AA77-2825B0B8F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341592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quadratic_regression_sklearn.py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82F024-8E0A-417B-A340-6F16D2DF0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627" y="4627021"/>
            <a:ext cx="3570671" cy="45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2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17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Fit a curve using the </a:t>
                </a:r>
                <a:r>
                  <a:rPr lang="en-US" sz="2400" b="1" dirty="0"/>
                  <a:t>Method of Least Squares</a:t>
                </a:r>
                <a:endParaRPr lang="en-US" sz="24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Derive the least squares equations using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partial derivatives </a:t>
                </a:r>
                <a:r>
                  <a:rPr lang="en-US" sz="2000" dirty="0"/>
                  <a:t>to calculate the coefficients of a quadratic model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Use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scikit-learn</a:t>
                </a:r>
                <a:r>
                  <a:rPr lang="en-US" sz="2000" dirty="0"/>
                  <a:t> to perform linear regression to determine the initial velocity and displacement of a particle trajectory that obeyed classical Newtonian Kinematics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Gain an appreciation for </a:t>
                </a:r>
                <a:r>
                  <a:rPr lang="en-US" sz="2400" b="1" dirty="0"/>
                  <a:t>k-means Clustering</a:t>
                </a:r>
                <a:r>
                  <a:rPr lang="en-US" sz="2400" dirty="0"/>
                  <a:t> – an algorithm that iterates by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assigning data points to a cluster</a:t>
                </a:r>
                <a:r>
                  <a:rPr lang="en-US" sz="2400" dirty="0"/>
                  <a:t> 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Learn the limitations of k-means and visualize the dangers of “over fitting” data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Envision how we can use a 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mean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distance cut-off </a:t>
                </a:r>
                <a:r>
                  <a:rPr lang="en-US" sz="2000" dirty="0"/>
                  <a:t>to programmatically identify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data outliers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468" b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A01EE3-44B6-1225-C3D1-1BF3B901D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Newtonian Kinematics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/>
              <p:nvPr/>
            </p:nvSpPr>
            <p:spPr>
              <a:xfrm>
                <a:off x="1391046" y="1644284"/>
                <a:ext cx="63619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Calculate and display the </a:t>
                </a:r>
                <a:r>
                  <a:rPr lang="en-US" b="1" dirty="0"/>
                  <a:t>constant</a:t>
                </a:r>
                <a:r>
                  <a:rPr lang="en-US" dirty="0"/>
                  <a:t> acceleration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the</a:t>
                </a:r>
              </a:p>
              <a:p>
                <a:pPr algn="ctr"/>
                <a:r>
                  <a:rPr lang="en-US" dirty="0"/>
                  <a:t>initial velocity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a particle travelling these distances per time: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046" y="1644284"/>
                <a:ext cx="6361908" cy="646331"/>
              </a:xfrm>
              <a:prstGeom prst="rect">
                <a:avLst/>
              </a:prstGeom>
              <a:blipFill>
                <a:blip r:embed="rId2"/>
                <a:stretch>
                  <a:fillRect l="-192" t="-5660" r="-958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7170498-A941-4F2B-AD73-398D81DD3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891" y="2724968"/>
            <a:ext cx="2241370" cy="2982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AEAE4C-1D14-4C00-B5FF-E3E597357A78}"/>
              </a:ext>
            </a:extLst>
          </p:cNvPr>
          <p:cNvSpPr txBox="1"/>
          <p:nvPr/>
        </p:nvSpPr>
        <p:spPr>
          <a:xfrm>
            <a:off x="4208473" y="2839448"/>
            <a:ext cx="3916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 the </a:t>
            </a:r>
            <a:r>
              <a:rPr lang="en-US" b="1" dirty="0">
                <a:solidFill>
                  <a:srgbClr val="00B050"/>
                </a:solidFill>
              </a:rPr>
              <a:t>method of least squares</a:t>
            </a:r>
            <a:r>
              <a:rPr lang="en-US" dirty="0"/>
              <a:t> to fit an appropriate kinematic equation that governs the trajectory of this particle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BECDFB-1D3C-4DA0-A8DF-ED91539B30D3}"/>
              </a:ext>
            </a:extLst>
          </p:cNvPr>
          <p:cNvSpPr txBox="1"/>
          <p:nvPr/>
        </p:nvSpPr>
        <p:spPr>
          <a:xfrm>
            <a:off x="5234934" y="4188842"/>
            <a:ext cx="1863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Assume SI units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2B8DC7-1F27-4D18-8A85-EAC135B60DB3}"/>
                  </a:ext>
                </a:extLst>
              </p:cNvPr>
              <p:cNvSpPr txBox="1"/>
              <p:nvPr/>
            </p:nvSpPr>
            <p:spPr>
              <a:xfrm>
                <a:off x="5101728" y="5042351"/>
                <a:ext cx="2129686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2B8DC7-1F27-4D18-8A85-EAC135B60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728" y="5042351"/>
                <a:ext cx="2129686" cy="518604"/>
              </a:xfrm>
              <a:prstGeom prst="rect">
                <a:avLst/>
              </a:prstGeom>
              <a:blipFill>
                <a:blip r:embed="rId4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069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EFF7C023-6FB9-4ED6-BCC8-ABAD08139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719" y="2750061"/>
            <a:ext cx="2241370" cy="29825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559749-77D6-220E-FA79-CA58BB8B9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958" y="2685589"/>
            <a:ext cx="2150324" cy="31115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kinematics_regression.csv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57DE7A-1FF8-49AD-9BDD-9F993DA83632}"/>
              </a:ext>
            </a:extLst>
          </p:cNvPr>
          <p:cNvGrpSpPr/>
          <p:nvPr/>
        </p:nvGrpSpPr>
        <p:grpSpPr>
          <a:xfrm>
            <a:off x="5257787" y="5620223"/>
            <a:ext cx="991389" cy="854475"/>
            <a:chOff x="5400193" y="5611556"/>
            <a:chExt cx="991389" cy="854475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8EB1F6C-6B98-4B1C-A68F-5DBD9EFFE7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00193" y="5611556"/>
              <a:ext cx="713013" cy="58276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B01325-13F8-4928-8769-9E57B75B5FC0}"/>
                </a:ext>
              </a:extLst>
            </p:cNvPr>
            <p:cNvSpPr txBox="1"/>
            <p:nvPr/>
          </p:nvSpPr>
          <p:spPr>
            <a:xfrm>
              <a:off x="6008124" y="609669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4C4BC86-F55C-4EB6-99E1-AAB2910CA64B}"/>
              </a:ext>
            </a:extLst>
          </p:cNvPr>
          <p:cNvSpPr txBox="1"/>
          <p:nvPr/>
        </p:nvSpPr>
        <p:spPr>
          <a:xfrm>
            <a:off x="2029747" y="1688064"/>
            <a:ext cx="5084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CSV</a:t>
            </a:r>
            <a:r>
              <a:rPr lang="en-US" dirty="0"/>
              <a:t> = </a:t>
            </a:r>
            <a:r>
              <a:rPr lang="en-US" b="1" dirty="0"/>
              <a:t>C</a:t>
            </a:r>
            <a:r>
              <a:rPr lang="en-US" dirty="0"/>
              <a:t>omma </a:t>
            </a:r>
            <a:r>
              <a:rPr lang="en-US" b="1" dirty="0"/>
              <a:t>S</a:t>
            </a:r>
            <a:r>
              <a:rPr lang="en-US" dirty="0"/>
              <a:t>eparated </a:t>
            </a:r>
            <a:r>
              <a:rPr lang="en-US" b="1" dirty="0"/>
              <a:t>V</a:t>
            </a:r>
            <a:r>
              <a:rPr lang="en-US" dirty="0"/>
              <a:t>alue (text file)</a:t>
            </a:r>
          </a:p>
        </p:txBody>
      </p:sp>
    </p:spTree>
    <p:extLst>
      <p:ext uri="{BB962C8B-B14F-4D97-AF65-F5344CB8AC3E}">
        <p14:creationId xmlns:p14="http://schemas.microsoft.com/office/powerpoint/2010/main" val="117596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kinematics_regression.py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B286134-0EF6-871A-8E76-371EBCC4A889}"/>
                  </a:ext>
                </a:extLst>
              </p:cNvPr>
              <p:cNvSpPr txBox="1"/>
              <p:nvPr/>
            </p:nvSpPr>
            <p:spPr>
              <a:xfrm>
                <a:off x="3521167" y="5145463"/>
                <a:ext cx="2101666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sz="24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B286134-0EF6-871A-8E76-371EBCC4A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167" y="5145463"/>
                <a:ext cx="2101666" cy="6914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4E812E4-DEFD-D486-EDBB-B627C208B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95" y="1871857"/>
            <a:ext cx="7923809" cy="3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11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kinematics_regression.py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9897E03-FA1F-0565-D83C-7A56B7804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007" y="1468581"/>
            <a:ext cx="5953986" cy="5086673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850338D5-343C-0AEA-685F-A4BC6FBDE092}"/>
              </a:ext>
            </a:extLst>
          </p:cNvPr>
          <p:cNvGrpSpPr/>
          <p:nvPr/>
        </p:nvGrpSpPr>
        <p:grpSpPr>
          <a:xfrm>
            <a:off x="7561838" y="1582950"/>
            <a:ext cx="1076632" cy="369332"/>
            <a:chOff x="4968362" y="2079211"/>
            <a:chExt cx="1076632" cy="36933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2699D5F-E7C4-EDC2-D8F2-40C38E63BC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3957ED0-947A-8907-D3EA-4E57C505AE4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3071653-5635-D1A7-A0F3-42B7E82A37B9}"/>
              </a:ext>
            </a:extLst>
          </p:cNvPr>
          <p:cNvGrpSpPr/>
          <p:nvPr/>
        </p:nvGrpSpPr>
        <p:grpSpPr>
          <a:xfrm>
            <a:off x="6792942" y="1764975"/>
            <a:ext cx="1076632" cy="369332"/>
            <a:chOff x="4704120" y="2356972"/>
            <a:chExt cx="1076632" cy="369332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73A4E7F-0368-1E6B-29C6-2441FAF926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EA1BB59-08F2-CBD5-94BA-C6BE7AA3F57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B4D2466-E688-BB43-0424-DA9A9E3437D1}"/>
              </a:ext>
            </a:extLst>
          </p:cNvPr>
          <p:cNvGrpSpPr/>
          <p:nvPr/>
        </p:nvGrpSpPr>
        <p:grpSpPr>
          <a:xfrm>
            <a:off x="4821526" y="2194086"/>
            <a:ext cx="1068643" cy="369332"/>
            <a:chOff x="3647644" y="4910075"/>
            <a:chExt cx="10686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B34CC51-4C3E-D410-9F58-BA3D5BBEE93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E95BB6D-EBAF-58D3-0B8B-48E03C73E9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47E6CB4-468F-4EBD-809F-79D9F6CC6274}"/>
              </a:ext>
            </a:extLst>
          </p:cNvPr>
          <p:cNvGrpSpPr/>
          <p:nvPr/>
        </p:nvGrpSpPr>
        <p:grpSpPr>
          <a:xfrm>
            <a:off x="4656186" y="3209072"/>
            <a:ext cx="1064340" cy="369332"/>
            <a:chOff x="3647644" y="5421073"/>
            <a:chExt cx="1064340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C51CBE0-3BD7-83DE-CA5F-EEB9781D51B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1836837-7552-D2EF-4E93-A339B2A857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8BB1C5EC-E949-9729-2DC7-1381969306F0}"/>
              </a:ext>
            </a:extLst>
          </p:cNvPr>
          <p:cNvSpPr/>
          <p:nvPr/>
        </p:nvSpPr>
        <p:spPr>
          <a:xfrm>
            <a:off x="4485290" y="2222938"/>
            <a:ext cx="149772" cy="34909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1D88E01-F8B6-6A54-D79F-5BDD20244530}"/>
              </a:ext>
            </a:extLst>
          </p:cNvPr>
          <p:cNvGrpSpPr/>
          <p:nvPr/>
        </p:nvGrpSpPr>
        <p:grpSpPr>
          <a:xfrm>
            <a:off x="6500110" y="3053097"/>
            <a:ext cx="1972011" cy="1559770"/>
            <a:chOff x="6377510" y="2232425"/>
            <a:chExt cx="1972011" cy="155977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84367D-E31B-13DE-A28F-56E438FA0D40}"/>
                </a:ext>
              </a:extLst>
            </p:cNvPr>
            <p:cNvSpPr/>
            <p:nvPr/>
          </p:nvSpPr>
          <p:spPr>
            <a:xfrm>
              <a:off x="6377510" y="2232425"/>
              <a:ext cx="1972011" cy="155977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94F9AA28-EA40-3CD6-9D3A-CC2DB9394C3B}"/>
                </a:ext>
              </a:extLst>
            </p:cNvPr>
            <p:cNvGrpSpPr/>
            <p:nvPr/>
          </p:nvGrpSpPr>
          <p:grpSpPr>
            <a:xfrm>
              <a:off x="6432652" y="2316543"/>
              <a:ext cx="1861727" cy="1391535"/>
              <a:chOff x="6434273" y="2320371"/>
              <a:chExt cx="1861727" cy="139153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FAC05333-9EC5-6D48-26BE-F36AD14C6BAB}"/>
                      </a:ext>
                    </a:extLst>
                  </p:cNvPr>
                  <p:cNvSpPr txBox="1"/>
                  <p:nvPr/>
                </p:nvSpPr>
                <p:spPr>
                  <a:xfrm>
                    <a:off x="6434273" y="2320371"/>
                    <a:ext cx="1861727" cy="2769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sSup>
                            <m:sSupPr>
                              <m:ctrlP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𝐵𝑥</m:t>
                          </m:r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oMath>
                      </m:oMathPara>
                    </a14:m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FC1603B5-13DC-52F1-057D-2A4293CAC3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34273" y="2320371"/>
                    <a:ext cx="1861727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97F2681A-90FF-AC58-E725-E4FC34AEF1B0}"/>
                      </a:ext>
                    </a:extLst>
                  </p:cNvPr>
                  <p:cNvSpPr txBox="1"/>
                  <p:nvPr/>
                </p:nvSpPr>
                <p:spPr>
                  <a:xfrm>
                    <a:off x="6574375" y="2636034"/>
                    <a:ext cx="1581522" cy="51860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US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07493319-3BAC-0CB6-168E-F15D69E0AE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74375" y="2636034"/>
                    <a:ext cx="1581522" cy="51860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0F58E283-37C7-82D8-D55F-89A2C2A06B82}"/>
                      </a:ext>
                    </a:extLst>
                  </p:cNvPr>
                  <p:cNvSpPr txBox="1"/>
                  <p:nvPr/>
                </p:nvSpPr>
                <p:spPr>
                  <a:xfrm>
                    <a:off x="6477201" y="3193302"/>
                    <a:ext cx="1775871" cy="51860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∴</m:t>
                          </m:r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=2</m:t>
                          </m:r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BACF3A5D-3B97-90C6-A01E-425EB8CAA6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77201" y="3193302"/>
                    <a:ext cx="1775871" cy="51860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17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F68B94E-D733-5285-AA55-F9000E85A0BE}"/>
              </a:ext>
            </a:extLst>
          </p:cNvPr>
          <p:cNvGrpSpPr/>
          <p:nvPr/>
        </p:nvGrpSpPr>
        <p:grpSpPr>
          <a:xfrm>
            <a:off x="3983464" y="3555545"/>
            <a:ext cx="1068643" cy="369332"/>
            <a:chOff x="3647644" y="5359159"/>
            <a:chExt cx="1068643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3DDBC93-203E-5E66-C6D1-3B13DE9EE48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4C7C004-CE10-46E7-293E-44BB30EC0C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7B07349-CC53-7362-E80F-7DE34D10B939}"/>
              </a:ext>
            </a:extLst>
          </p:cNvPr>
          <p:cNvGrpSpPr/>
          <p:nvPr/>
        </p:nvGrpSpPr>
        <p:grpSpPr>
          <a:xfrm>
            <a:off x="4254597" y="5332580"/>
            <a:ext cx="1076632" cy="369332"/>
            <a:chOff x="2157212" y="5356391"/>
            <a:chExt cx="1076632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1677B44-FC04-3530-5BDB-4BD2B4CEC77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20D0D33-C1EB-690D-A579-AD60D5876C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F380CD3-9CBC-8DE3-BA8D-248870F50EF3}"/>
              </a:ext>
            </a:extLst>
          </p:cNvPr>
          <p:cNvGrpSpPr/>
          <p:nvPr/>
        </p:nvGrpSpPr>
        <p:grpSpPr>
          <a:xfrm>
            <a:off x="4677053" y="5501480"/>
            <a:ext cx="1076632" cy="369332"/>
            <a:chOff x="2157212" y="5356391"/>
            <a:chExt cx="1076632" cy="36933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D7E779B-92EA-B7A4-816A-A61DB565A08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7515C28C-7C97-0F9B-5DB2-CBE47C69FD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68856FA-5E60-B73E-A535-EA8527EAC0F2}"/>
              </a:ext>
            </a:extLst>
          </p:cNvPr>
          <p:cNvGrpSpPr/>
          <p:nvPr/>
        </p:nvGrpSpPr>
        <p:grpSpPr>
          <a:xfrm>
            <a:off x="5947280" y="4976787"/>
            <a:ext cx="1076632" cy="369332"/>
            <a:chOff x="2157212" y="5356391"/>
            <a:chExt cx="1076632" cy="36933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D0980CB-E882-957D-71AE-2D4C8841492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14902538-DA31-C4B9-0A26-C9039E6130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554A96A1-E48F-6110-072A-B41D5440EFC1}"/>
              </a:ext>
            </a:extLst>
          </p:cNvPr>
          <p:cNvSpPr/>
          <p:nvPr/>
        </p:nvSpPr>
        <p:spPr>
          <a:xfrm>
            <a:off x="3206147" y="1696616"/>
            <a:ext cx="2201671" cy="16313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0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7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B99C3E6-0513-612F-47A5-29676E6E3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338913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kinematics_regression.py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3621A4-90B4-435F-A326-5AD53A00F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215" y="5057452"/>
            <a:ext cx="3679894" cy="46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9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the Equation of an Ellipse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FCED92-5B92-4E82-8313-651B4C400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159" y="1468581"/>
            <a:ext cx="3731682" cy="23525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7449E46-B7B5-49CE-A669-7859232DDE0C}"/>
                  </a:ext>
                </a:extLst>
              </p:cNvPr>
              <p:cNvSpPr txBox="1"/>
              <p:nvPr/>
            </p:nvSpPr>
            <p:spPr>
              <a:xfrm>
                <a:off x="2659659" y="4888872"/>
                <a:ext cx="41572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7449E46-B7B5-49CE-A669-7859232DD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659" y="4888872"/>
                <a:ext cx="4157292" cy="276999"/>
              </a:xfrm>
              <a:prstGeom prst="rect">
                <a:avLst/>
              </a:prstGeom>
              <a:blipFill>
                <a:blip r:embed="rId3"/>
                <a:stretch>
                  <a:fillRect l="-1026" r="-14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259C5F-AEBF-4397-9DEA-8E64E2024506}"/>
                  </a:ext>
                </a:extLst>
              </p:cNvPr>
              <p:cNvSpPr txBox="1"/>
              <p:nvPr/>
            </p:nvSpPr>
            <p:spPr>
              <a:xfrm>
                <a:off x="2659659" y="5292594"/>
                <a:ext cx="38163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259C5F-AEBF-4397-9DEA-8E64E2024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659" y="5292594"/>
                <a:ext cx="3816366" cy="276999"/>
              </a:xfrm>
              <a:prstGeom prst="rect">
                <a:avLst/>
              </a:prstGeom>
              <a:blipFill>
                <a:blip r:embed="rId4"/>
                <a:stretch>
                  <a:fillRect l="-1118" r="-16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CAB076-EF92-403F-A326-A19DD2A2C9EF}"/>
                  </a:ext>
                </a:extLst>
              </p:cNvPr>
              <p:cNvSpPr txBox="1"/>
              <p:nvPr/>
            </p:nvSpPr>
            <p:spPr>
              <a:xfrm>
                <a:off x="2327050" y="4484931"/>
                <a:ext cx="17134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@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CAB076-EF92-403F-A326-A19DD2A2C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050" y="4484931"/>
                <a:ext cx="1713482" cy="276999"/>
              </a:xfrm>
              <a:prstGeom prst="rect">
                <a:avLst/>
              </a:prstGeom>
              <a:blipFill>
                <a:blip r:embed="rId5"/>
                <a:stretch>
                  <a:fillRect l="-284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F12803C-7D68-41A0-9CA1-CEE3537F0153}"/>
                  </a:ext>
                </a:extLst>
              </p:cNvPr>
              <p:cNvSpPr txBox="1"/>
              <p:nvPr/>
            </p:nvSpPr>
            <p:spPr>
              <a:xfrm>
                <a:off x="2327050" y="4080990"/>
                <a:ext cx="20247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F12803C-7D68-41A0-9CA1-CEE3537F0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050" y="4080990"/>
                <a:ext cx="2024785" cy="276999"/>
              </a:xfrm>
              <a:prstGeom prst="rect">
                <a:avLst/>
              </a:prstGeom>
              <a:blipFill>
                <a:blip r:embed="rId6"/>
                <a:stretch>
                  <a:fillRect l="-2410" r="-180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94502D7-8ABC-44C2-897D-5689A447F895}"/>
                  </a:ext>
                </a:extLst>
              </p:cNvPr>
              <p:cNvSpPr txBox="1"/>
              <p:nvPr/>
            </p:nvSpPr>
            <p:spPr>
              <a:xfrm>
                <a:off x="2327050" y="5683403"/>
                <a:ext cx="35414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94502D7-8ABC-44C2-897D-5689A447F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050" y="5683403"/>
                <a:ext cx="3541419" cy="276999"/>
              </a:xfrm>
              <a:prstGeom prst="rect">
                <a:avLst/>
              </a:prstGeom>
              <a:blipFill>
                <a:blip r:embed="rId7"/>
                <a:stretch>
                  <a:fillRect r="-86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39046DD-79C7-4B9C-BE78-070C48B7E5C0}"/>
              </a:ext>
            </a:extLst>
          </p:cNvPr>
          <p:cNvCxnSpPr>
            <a:cxnSpLocks/>
          </p:cNvCxnSpPr>
          <p:nvPr/>
        </p:nvCxnSpPr>
        <p:spPr>
          <a:xfrm>
            <a:off x="3987800" y="3070225"/>
            <a:ext cx="19272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5E4506D-171E-41C0-A2FC-84535330B067}"/>
              </a:ext>
            </a:extLst>
          </p:cNvPr>
          <p:cNvCxnSpPr>
            <a:cxnSpLocks/>
          </p:cNvCxnSpPr>
          <p:nvPr/>
        </p:nvCxnSpPr>
        <p:spPr>
          <a:xfrm>
            <a:off x="3987800" y="2989263"/>
            <a:ext cx="0" cy="16192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9E9DE2F-47D9-48FB-82CA-D9CB2551305B}"/>
              </a:ext>
            </a:extLst>
          </p:cNvPr>
          <p:cNvCxnSpPr>
            <a:cxnSpLocks/>
          </p:cNvCxnSpPr>
          <p:nvPr/>
        </p:nvCxnSpPr>
        <p:spPr>
          <a:xfrm>
            <a:off x="4632325" y="2989263"/>
            <a:ext cx="0" cy="16192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E4C6231-E28B-4976-9FBF-71C369B16B27}"/>
              </a:ext>
            </a:extLst>
          </p:cNvPr>
          <p:cNvCxnSpPr>
            <a:cxnSpLocks/>
          </p:cNvCxnSpPr>
          <p:nvPr/>
        </p:nvCxnSpPr>
        <p:spPr>
          <a:xfrm>
            <a:off x="5924550" y="2989263"/>
            <a:ext cx="0" cy="16192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D189CD4-B417-401A-8712-55D505B65297}"/>
              </a:ext>
            </a:extLst>
          </p:cNvPr>
          <p:cNvCxnSpPr>
            <a:cxnSpLocks/>
          </p:cNvCxnSpPr>
          <p:nvPr/>
        </p:nvCxnSpPr>
        <p:spPr>
          <a:xfrm>
            <a:off x="5280025" y="2248691"/>
            <a:ext cx="0" cy="1619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B5DE11F-84B7-4B76-ACB4-D27565E4B1DF}"/>
              </a:ext>
            </a:extLst>
          </p:cNvPr>
          <p:cNvCxnSpPr>
            <a:cxnSpLocks/>
          </p:cNvCxnSpPr>
          <p:nvPr/>
        </p:nvCxnSpPr>
        <p:spPr>
          <a:xfrm>
            <a:off x="5926931" y="2248691"/>
            <a:ext cx="0" cy="1619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80A5B60-34C4-4237-85DD-8174BFD8147F}"/>
              </a:ext>
            </a:extLst>
          </p:cNvPr>
          <p:cNvSpPr txBox="1"/>
          <p:nvPr/>
        </p:nvSpPr>
        <p:spPr>
          <a:xfrm>
            <a:off x="4195916" y="3059692"/>
            <a:ext cx="2728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FED5E5-8CF5-46BD-B4C8-166F5B0F12D4}"/>
              </a:ext>
            </a:extLst>
          </p:cNvPr>
          <p:cNvSpPr txBox="1"/>
          <p:nvPr/>
        </p:nvSpPr>
        <p:spPr>
          <a:xfrm>
            <a:off x="5137253" y="3055090"/>
            <a:ext cx="2728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F6C00E-1E4A-4819-84AA-C9F7DA2B3853}"/>
              </a:ext>
            </a:extLst>
          </p:cNvPr>
          <p:cNvSpPr txBox="1"/>
          <p:nvPr/>
        </p:nvSpPr>
        <p:spPr>
          <a:xfrm>
            <a:off x="5467849" y="2090422"/>
            <a:ext cx="27284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</a:rPr>
              <a:t>C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A01383A-AAB1-4729-B8EB-501CA0F79C57}"/>
              </a:ext>
            </a:extLst>
          </p:cNvPr>
          <p:cNvCxnSpPr>
            <a:cxnSpLocks/>
          </p:cNvCxnSpPr>
          <p:nvPr/>
        </p:nvCxnSpPr>
        <p:spPr>
          <a:xfrm>
            <a:off x="5262563" y="2324893"/>
            <a:ext cx="68341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4D5C1AE-F0B0-4F32-BD0B-2A3EC8C18830}"/>
                  </a:ext>
                </a:extLst>
              </p:cNvPr>
              <p:cNvSpPr txBox="1"/>
              <p:nvPr/>
            </p:nvSpPr>
            <p:spPr>
              <a:xfrm>
                <a:off x="5859706" y="1915080"/>
                <a:ext cx="5539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4D5C1AE-F0B0-4F32-BD0B-2A3EC8C18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706" y="1915080"/>
                <a:ext cx="55390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9E54D29-478D-4F17-812B-5B004542F913}"/>
                  </a:ext>
                </a:extLst>
              </p:cNvPr>
              <p:cNvSpPr txBox="1"/>
              <p:nvPr/>
            </p:nvSpPr>
            <p:spPr>
              <a:xfrm>
                <a:off x="5866046" y="3043523"/>
                <a:ext cx="5539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9E54D29-478D-4F17-812B-5B004542F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6046" y="3043523"/>
                <a:ext cx="55390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57625885-4DF2-4262-AD60-9ACC5F6A0AD7}"/>
              </a:ext>
            </a:extLst>
          </p:cNvPr>
          <p:cNvSpPr/>
          <p:nvPr/>
        </p:nvSpPr>
        <p:spPr>
          <a:xfrm>
            <a:off x="3849330" y="4471799"/>
            <a:ext cx="199103" cy="303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01D42E6-D88D-4D49-B5D8-C318FE480F8E}"/>
              </a:ext>
            </a:extLst>
          </p:cNvPr>
          <p:cNvSpPr/>
          <p:nvPr/>
        </p:nvSpPr>
        <p:spPr>
          <a:xfrm>
            <a:off x="5815473" y="2566641"/>
            <a:ext cx="199103" cy="303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B44D9EF-E95A-4A80-AA40-A68D1D8F9666}"/>
              </a:ext>
            </a:extLst>
          </p:cNvPr>
          <p:cNvCxnSpPr>
            <a:stCxn id="44" idx="3"/>
            <a:endCxn id="45" idx="3"/>
          </p:cNvCxnSpPr>
          <p:nvPr/>
        </p:nvCxnSpPr>
        <p:spPr>
          <a:xfrm flipV="1">
            <a:off x="4048433" y="2718273"/>
            <a:ext cx="1966143" cy="1905158"/>
          </a:xfrm>
          <a:prstGeom prst="bentConnector3">
            <a:avLst>
              <a:gd name="adj1" fmla="val 13638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B1CDA515-FB30-471B-A48F-5B5D7B6BF066}"/>
              </a:ext>
            </a:extLst>
          </p:cNvPr>
          <p:cNvSpPr/>
          <p:nvPr/>
        </p:nvSpPr>
        <p:spPr>
          <a:xfrm>
            <a:off x="5538019" y="5683403"/>
            <a:ext cx="330450" cy="276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2F4100F-FB93-4525-F31D-9BFD0B0CDE8F}"/>
              </a:ext>
            </a:extLst>
          </p:cNvPr>
          <p:cNvCxnSpPr>
            <a:stCxn id="15" idx="1"/>
            <a:endCxn id="16" idx="1"/>
          </p:cNvCxnSpPr>
          <p:nvPr/>
        </p:nvCxnSpPr>
        <p:spPr>
          <a:xfrm rot="10800000" flipV="1">
            <a:off x="2327050" y="4219489"/>
            <a:ext cx="12700" cy="1602413"/>
          </a:xfrm>
          <a:prstGeom prst="bentConnector3">
            <a:avLst>
              <a:gd name="adj1" fmla="val 3227591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5935D9-6BCD-CFC9-FFC6-ECE5B65AEC04}"/>
                  </a:ext>
                </a:extLst>
              </p:cNvPr>
              <p:cNvSpPr txBox="1"/>
              <p:nvPr/>
            </p:nvSpPr>
            <p:spPr>
              <a:xfrm>
                <a:off x="669929" y="2324893"/>
                <a:ext cx="1657120" cy="741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5935D9-6BCD-CFC9-FFC6-ECE5B65AE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9" y="2324893"/>
                <a:ext cx="1657120" cy="741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623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6" grpId="0"/>
      <p:bldP spid="38" grpId="0"/>
      <p:bldP spid="38" grpId="1"/>
      <p:bldP spid="39" grpId="0"/>
      <p:bldP spid="39" grpId="1"/>
      <p:bldP spid="40" grpId="0" animBg="1"/>
      <p:bldP spid="40" grpId="1" animBg="1"/>
      <p:bldP spid="41" grpId="0"/>
      <p:bldP spid="41" grpId="1"/>
      <p:bldP spid="42" grpId="0"/>
      <p:bldP spid="42" grpId="1"/>
      <p:bldP spid="42" grpId="2"/>
      <p:bldP spid="45" grpId="0" animBg="1"/>
      <p:bldP spid="50" grpId="0" animBg="1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0B485D0-FDCB-4A6F-BD60-9F39EC0D7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28" y="1348047"/>
            <a:ext cx="8257143" cy="41619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the Equation of an Ellipse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382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the Equation of an Ellipse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99D651-D07F-4411-B390-4A55C3F2D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3" y="1603492"/>
            <a:ext cx="8883634" cy="30739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4C01673-49F7-ABE1-E17A-EC2DADE2AEF8}"/>
              </a:ext>
            </a:extLst>
          </p:cNvPr>
          <p:cNvSpPr/>
          <p:nvPr/>
        </p:nvSpPr>
        <p:spPr>
          <a:xfrm>
            <a:off x="512379" y="4193628"/>
            <a:ext cx="1111469" cy="4837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8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</a:t>
            </a:r>
            <a:r>
              <a:rPr lang="en-US" sz="3200" b="1" dirty="0">
                <a:latin typeface="+mn-lt"/>
              </a:rPr>
              <a:t>Perimeter</a:t>
            </a:r>
            <a:r>
              <a:rPr lang="en-US" sz="3200" dirty="0">
                <a:latin typeface="+mn-lt"/>
              </a:rPr>
              <a:t> of an Ellipse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FCED92-5B92-4E82-8313-651B4C400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362" y="1659048"/>
            <a:ext cx="3731682" cy="235258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5935D9-6BCD-CFC9-FFC6-ECE5B65AEC04}"/>
                  </a:ext>
                </a:extLst>
              </p:cNvPr>
              <p:cNvSpPr txBox="1"/>
              <p:nvPr/>
            </p:nvSpPr>
            <p:spPr>
              <a:xfrm>
                <a:off x="5948643" y="4391586"/>
                <a:ext cx="1657120" cy="741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5935D9-6BCD-CFC9-FFC6-ECE5B65AE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643" y="4391586"/>
                <a:ext cx="1657120" cy="7411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62E9C15-A6B6-EF02-007B-CF417A5700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03" r="18551"/>
          <a:stretch/>
        </p:blipFill>
        <p:spPr>
          <a:xfrm>
            <a:off x="500957" y="1506371"/>
            <a:ext cx="4028089" cy="267771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C16702-177E-44C4-0BD0-A7D54E8560AD}"/>
                  </a:ext>
                </a:extLst>
              </p:cNvPr>
              <p:cNvSpPr txBox="1"/>
              <p:nvPr/>
            </p:nvSpPr>
            <p:spPr>
              <a:xfrm>
                <a:off x="1686441" y="4577502"/>
                <a:ext cx="16571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C16702-177E-44C4-0BD0-A7D54E856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441" y="4577502"/>
                <a:ext cx="1657120" cy="369332"/>
              </a:xfrm>
              <a:prstGeom prst="rect">
                <a:avLst/>
              </a:prstGeom>
              <a:blipFill>
                <a:blip r:embed="rId5"/>
                <a:stretch>
                  <a:fillRect l="-2214" r="-405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C2CB624-83A4-824D-660A-88CCDB1D72F4}"/>
                  </a:ext>
                </a:extLst>
              </p:cNvPr>
              <p:cNvSpPr txBox="1"/>
              <p:nvPr/>
            </p:nvSpPr>
            <p:spPr>
              <a:xfrm>
                <a:off x="1344744" y="5773399"/>
                <a:ext cx="23405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C2CB624-83A4-824D-660A-88CCDB1D7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744" y="5773399"/>
                <a:ext cx="2340513" cy="276999"/>
              </a:xfrm>
              <a:prstGeom prst="rect">
                <a:avLst/>
              </a:prstGeom>
              <a:blipFill>
                <a:blip r:embed="rId6"/>
                <a:stretch>
                  <a:fillRect l="-2083" r="-182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4E87DF4-D512-D6F7-A0D4-59FD4B4D1B40}"/>
              </a:ext>
            </a:extLst>
          </p:cNvPr>
          <p:cNvSpPr txBox="1"/>
          <p:nvPr/>
        </p:nvSpPr>
        <p:spPr>
          <a:xfrm>
            <a:off x="5295244" y="5588734"/>
            <a:ext cx="2963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What is the formula for the </a:t>
            </a:r>
            <a:r>
              <a:rPr lang="en-US" b="1" dirty="0">
                <a:solidFill>
                  <a:srgbClr val="7030A0"/>
                </a:solidFill>
              </a:rPr>
              <a:t>circumference</a:t>
            </a:r>
            <a:r>
              <a:rPr lang="en-US" dirty="0">
                <a:solidFill>
                  <a:srgbClr val="7030A0"/>
                </a:solidFill>
              </a:rPr>
              <a:t> of an ellipsis?</a:t>
            </a:r>
          </a:p>
        </p:txBody>
      </p:sp>
    </p:spTree>
    <p:extLst>
      <p:ext uri="{BB962C8B-B14F-4D97-AF65-F5344CB8AC3E}">
        <p14:creationId xmlns:p14="http://schemas.microsoft.com/office/powerpoint/2010/main" val="93197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8" grpId="0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</a:t>
            </a:r>
            <a:r>
              <a:rPr lang="en-US" sz="3200" b="1" dirty="0">
                <a:latin typeface="+mn-lt"/>
              </a:rPr>
              <a:t>Perimeter</a:t>
            </a:r>
            <a:r>
              <a:rPr lang="en-US" sz="3200" dirty="0">
                <a:latin typeface="+mn-lt"/>
              </a:rPr>
              <a:t> of an Ellipse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F699B2-7630-47D8-996E-0E29DB3D602F}"/>
                  </a:ext>
                </a:extLst>
              </p:cNvPr>
              <p:cNvSpPr txBox="1"/>
              <p:nvPr/>
            </p:nvSpPr>
            <p:spPr>
              <a:xfrm>
                <a:off x="522876" y="2639769"/>
                <a:ext cx="2665666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F699B2-7630-47D8-996E-0E29DB3D6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76" y="2639769"/>
                <a:ext cx="2665666" cy="5557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589E04-4B03-4C4E-B0F2-3EA60B163CE7}"/>
                  </a:ext>
                </a:extLst>
              </p:cNvPr>
              <p:cNvSpPr txBox="1"/>
              <p:nvPr/>
            </p:nvSpPr>
            <p:spPr>
              <a:xfrm>
                <a:off x="452889" y="3544212"/>
                <a:ext cx="2805640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589E04-4B03-4C4E-B0F2-3EA60B163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89" y="3544212"/>
                <a:ext cx="2805640" cy="5557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BCF33814-E3D6-4D97-B8DC-11157C5D19E3}"/>
              </a:ext>
            </a:extLst>
          </p:cNvPr>
          <p:cNvGrpSpPr/>
          <p:nvPr/>
        </p:nvGrpSpPr>
        <p:grpSpPr>
          <a:xfrm>
            <a:off x="2129952" y="1684864"/>
            <a:ext cx="1156599" cy="606255"/>
            <a:chOff x="2098222" y="1684864"/>
            <a:chExt cx="1156599" cy="6062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2397F1B-20DB-47A4-957A-F076F3039286}"/>
                    </a:ext>
                  </a:extLst>
                </p:cNvPr>
                <p:cNvSpPr txBox="1"/>
                <p:nvPr/>
              </p:nvSpPr>
              <p:spPr>
                <a:xfrm>
                  <a:off x="2098222" y="1684864"/>
                  <a:ext cx="11565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2397F1B-20DB-47A4-957A-F076F30392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8222" y="1684864"/>
                  <a:ext cx="115659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5263" r="-1053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1EF05F3-4E4C-4A23-A0B9-FFA0AD27984B}"/>
                    </a:ext>
                  </a:extLst>
                </p:cNvPr>
                <p:cNvSpPr txBox="1"/>
                <p:nvPr/>
              </p:nvSpPr>
              <p:spPr>
                <a:xfrm>
                  <a:off x="2098222" y="2014120"/>
                  <a:ext cx="11257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1EF05F3-4E4C-4A23-A0B9-FFA0AD2798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8222" y="2014120"/>
                  <a:ext cx="1125757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7568" r="-1081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78EADE-B2E7-48AE-98C7-D59A36C12E2D}"/>
                  </a:ext>
                </a:extLst>
              </p:cNvPr>
              <p:cNvSpPr txBox="1"/>
              <p:nvPr/>
            </p:nvSpPr>
            <p:spPr>
              <a:xfrm>
                <a:off x="424868" y="1677026"/>
                <a:ext cx="1250086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78EADE-B2E7-48AE-98C7-D59A36C12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68" y="1677026"/>
                <a:ext cx="1250086" cy="555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C1338F-B104-4474-B40B-F48731181249}"/>
                  </a:ext>
                </a:extLst>
              </p:cNvPr>
              <p:cNvSpPr txBox="1"/>
              <p:nvPr/>
            </p:nvSpPr>
            <p:spPr>
              <a:xfrm>
                <a:off x="708215" y="4448655"/>
                <a:ext cx="22949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C1338F-B104-4474-B40B-F48731181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15" y="4448655"/>
                <a:ext cx="2294987" cy="276999"/>
              </a:xfrm>
              <a:prstGeom prst="rect">
                <a:avLst/>
              </a:prstGeom>
              <a:blipFill>
                <a:blip r:embed="rId7"/>
                <a:stretch>
                  <a:fillRect l="-1061" t="-4444" r="-185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E30A097-AC2B-4BF5-9D95-871C6AFFEA18}"/>
              </a:ext>
            </a:extLst>
          </p:cNvPr>
          <p:cNvSpPr txBox="1"/>
          <p:nvPr/>
        </p:nvSpPr>
        <p:spPr>
          <a:xfrm>
            <a:off x="352215" y="4875949"/>
            <a:ext cx="2805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An ellipse is just a circle where x and y coordinates are </a:t>
            </a:r>
            <a:r>
              <a:rPr lang="en-US" u="sng" dirty="0">
                <a:solidFill>
                  <a:srgbClr val="7030A0"/>
                </a:solidFill>
              </a:rPr>
              <a:t>scaled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i="1" dirty="0">
                <a:solidFill>
                  <a:srgbClr val="7030A0"/>
                </a:solidFill>
              </a:rPr>
              <a:t>independently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1208AB0-2ADF-4A22-AE9F-7D2C085CB9F7}"/>
                  </a:ext>
                </a:extLst>
              </p:cNvPr>
              <p:cNvSpPr txBox="1"/>
              <p:nvPr/>
            </p:nvSpPr>
            <p:spPr>
              <a:xfrm>
                <a:off x="5317281" y="2376812"/>
                <a:ext cx="2356992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1208AB0-2ADF-4A22-AE9F-7D2C085CB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281" y="2376812"/>
                <a:ext cx="2356992" cy="5259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1E1E61-0853-4798-ADCA-A3F6A366EC93}"/>
                  </a:ext>
                </a:extLst>
              </p:cNvPr>
              <p:cNvSpPr txBox="1"/>
              <p:nvPr/>
            </p:nvSpPr>
            <p:spPr>
              <a:xfrm>
                <a:off x="6017088" y="1564573"/>
                <a:ext cx="952312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1E1E61-0853-4798-ADCA-A3F6A366E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088" y="1564573"/>
                <a:ext cx="952312" cy="7265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7E0D2A3-7869-4317-9BDB-01B794AD04F5}"/>
                  </a:ext>
                </a:extLst>
              </p:cNvPr>
              <p:cNvSpPr txBox="1"/>
              <p:nvPr/>
            </p:nvSpPr>
            <p:spPr>
              <a:xfrm>
                <a:off x="5119086" y="3027819"/>
                <a:ext cx="2748316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7E0D2A3-7869-4317-9BDB-01B794AD0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086" y="3027819"/>
                <a:ext cx="2748316" cy="7265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192FFD-8223-4DD3-88F0-4C973D211BDC}"/>
                  </a:ext>
                </a:extLst>
              </p:cNvPr>
              <p:cNvSpPr txBox="1"/>
              <p:nvPr/>
            </p:nvSpPr>
            <p:spPr>
              <a:xfrm>
                <a:off x="4200982" y="4688236"/>
                <a:ext cx="4584525" cy="622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𝑝𝑒𝑟𝑖𝑚𝑒𝑡𝑒𝑟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rad>
                          <m: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192FFD-8223-4DD3-88F0-4C973D211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982" y="4688236"/>
                <a:ext cx="4584525" cy="6227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4F0FE2-08B2-4D10-9F2D-B892D705298D}"/>
                  </a:ext>
                </a:extLst>
              </p:cNvPr>
              <p:cNvSpPr txBox="1"/>
              <p:nvPr/>
            </p:nvSpPr>
            <p:spPr>
              <a:xfrm>
                <a:off x="4753217" y="3789134"/>
                <a:ext cx="3480055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ra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4F0FE2-08B2-4D10-9F2D-B892D7052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217" y="3789134"/>
                <a:ext cx="3480055" cy="72654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DB44B81-BE8C-482C-AC9B-926DA9F81C05}"/>
              </a:ext>
            </a:extLst>
          </p:cNvPr>
          <p:cNvSpPr txBox="1"/>
          <p:nvPr/>
        </p:nvSpPr>
        <p:spPr>
          <a:xfrm>
            <a:off x="6811912" y="1706866"/>
            <a:ext cx="1651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Arc Length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C69837-55F8-4768-A8AD-51D5AFEF67DB}"/>
              </a:ext>
            </a:extLst>
          </p:cNvPr>
          <p:cNvSpPr txBox="1"/>
          <p:nvPr/>
        </p:nvSpPr>
        <p:spPr>
          <a:xfrm>
            <a:off x="5055130" y="5476114"/>
            <a:ext cx="2805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We can </a:t>
            </a:r>
            <a:r>
              <a:rPr lang="en-US" b="1" i="1" dirty="0"/>
              <a:t>only</a:t>
            </a:r>
            <a:r>
              <a:rPr lang="en-US" dirty="0">
                <a:solidFill>
                  <a:srgbClr val="7030A0"/>
                </a:solidFill>
              </a:rPr>
              <a:t> numerically estimate this integral!</a:t>
            </a:r>
          </a:p>
        </p:txBody>
      </p:sp>
    </p:spTree>
    <p:extLst>
      <p:ext uri="{BB962C8B-B14F-4D97-AF65-F5344CB8AC3E}">
        <p14:creationId xmlns:p14="http://schemas.microsoft.com/office/powerpoint/2010/main" val="201005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3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93029" y="1468581"/>
                <a:ext cx="4282984" cy="458968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Find an equation to model the tape counter as a function of playing time</a:t>
                </a:r>
                <a:endParaRPr lang="en-US" sz="2400" b="1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b="1" dirty="0"/>
                  <a:t>X</a:t>
                </a:r>
                <a:r>
                  <a:rPr lang="en-US" sz="2000" dirty="0"/>
                  <a:t> is the number of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10-minute blocks</a:t>
                </a:r>
                <a:r>
                  <a:rPr lang="en-US" sz="2000" dirty="0"/>
                  <a:t> the tape has been playing from the beginning (1…8)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b="1" dirty="0"/>
                  <a:t>Y</a:t>
                </a:r>
                <a:r>
                  <a:rPr lang="en-US" sz="2000" dirty="0"/>
                  <a:t> is the counter on the tape player (linear feet)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With a precise model we can answer this question:</a:t>
                </a:r>
              </a:p>
              <a:p>
                <a:pPr marL="457200" lvl="1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000" dirty="0">
                    <a:solidFill>
                      <a:srgbClr val="00B050"/>
                    </a:solidFill>
                  </a:rPr>
                  <a:t>Where should we stop the tape to be </a:t>
                </a:r>
                <a:r>
                  <a:rPr lang="en-US" sz="2000" b="1" u="sng" dirty="0">
                    <a:solidFill>
                      <a:srgbClr val="00B050"/>
                    </a:solidFill>
                  </a:rPr>
                  <a:t>65</a:t>
                </a:r>
                <a:r>
                  <a:rPr lang="en-US" sz="2000" dirty="0">
                    <a:solidFill>
                      <a:srgbClr val="00B050"/>
                    </a:solidFill>
                  </a:rPr>
                  <a:t> minutes into the recording?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=6.5</m:t>
                        </m:r>
                      </m:e>
                    </m:d>
                  </m:oMath>
                </a14:m>
                <a:endParaRPr lang="en-US" sz="2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93029" y="1468581"/>
                <a:ext cx="4282984" cy="4589689"/>
              </a:xfrm>
              <a:blipFill>
                <a:blip r:embed="rId3"/>
                <a:stretch>
                  <a:fillRect l="-1849" t="-1859" r="-1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41" y="1468581"/>
            <a:ext cx="3166906" cy="21129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3804911"/>
            <a:ext cx="2852379" cy="255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5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</a:t>
            </a:r>
            <a:r>
              <a:rPr lang="en-US" sz="3200" b="1" dirty="0">
                <a:latin typeface="+mn-lt"/>
              </a:rPr>
              <a:t>Perimeter</a:t>
            </a:r>
            <a:r>
              <a:rPr lang="en-US" sz="3200" dirty="0">
                <a:latin typeface="+mn-lt"/>
              </a:rPr>
              <a:t> of an Ellipse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9A26CA0-873A-43AD-B717-C27EFA0E3B8A}"/>
              </a:ext>
            </a:extLst>
          </p:cNvPr>
          <p:cNvGrpSpPr/>
          <p:nvPr/>
        </p:nvGrpSpPr>
        <p:grpSpPr>
          <a:xfrm>
            <a:off x="675800" y="1524523"/>
            <a:ext cx="2861683" cy="614093"/>
            <a:chOff x="393138" y="1677026"/>
            <a:chExt cx="2861683" cy="61409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1F97E78-E312-43D9-88B9-2B4FAD19107C}"/>
                </a:ext>
              </a:extLst>
            </p:cNvPr>
            <p:cNvGrpSpPr/>
            <p:nvPr/>
          </p:nvGrpSpPr>
          <p:grpSpPr>
            <a:xfrm>
              <a:off x="2098222" y="1684864"/>
              <a:ext cx="1156599" cy="606255"/>
              <a:chOff x="2098222" y="1684864"/>
              <a:chExt cx="1156599" cy="60625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A3F96033-3362-428C-B592-58CE5E0681A9}"/>
                      </a:ext>
                    </a:extLst>
                  </p:cNvPr>
                  <p:cNvSpPr txBox="1"/>
                  <p:nvPr/>
                </p:nvSpPr>
                <p:spPr>
                  <a:xfrm>
                    <a:off x="2098222" y="1684864"/>
                    <a:ext cx="115659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A3F96033-3362-428C-B592-58CE5E0681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8222" y="1684864"/>
                    <a:ext cx="1156599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5291" r="-1058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A0B412F4-0247-46E4-B571-4E2765C38CC2}"/>
                      </a:ext>
                    </a:extLst>
                  </p:cNvPr>
                  <p:cNvSpPr txBox="1"/>
                  <p:nvPr/>
                </p:nvSpPr>
                <p:spPr>
                  <a:xfrm>
                    <a:off x="2098222" y="2014120"/>
                    <a:ext cx="112575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A0B412F4-0247-46E4-B571-4E2765C38C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8222" y="2014120"/>
                    <a:ext cx="1125757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7609" r="-1087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F46A700-58C6-4454-8489-9A30C3EA8D20}"/>
                    </a:ext>
                  </a:extLst>
                </p:cNvPr>
                <p:cNvSpPr txBox="1"/>
                <p:nvPr/>
              </p:nvSpPr>
              <p:spPr>
                <a:xfrm>
                  <a:off x="393138" y="1677026"/>
                  <a:ext cx="1250086" cy="5557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F46A700-58C6-4454-8489-9A30C3EA8D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138" y="1677026"/>
                  <a:ext cx="1250086" cy="55579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2424941-2FFB-4E7A-ABD8-112C4614404F}"/>
                  </a:ext>
                </a:extLst>
              </p:cNvPr>
              <p:cNvSpPr txBox="1"/>
              <p:nvPr/>
            </p:nvSpPr>
            <p:spPr>
              <a:xfrm>
                <a:off x="1083380" y="2307121"/>
                <a:ext cx="20465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1…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2424941-2FFB-4E7A-ABD8-112C46144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380" y="2307121"/>
                <a:ext cx="2046522" cy="276999"/>
              </a:xfrm>
              <a:prstGeom prst="rect">
                <a:avLst/>
              </a:prstGeom>
              <a:blipFill>
                <a:blip r:embed="rId5"/>
                <a:stretch>
                  <a:fillRect l="-119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01DF5F5D-E90F-4F27-B1DA-4983752A80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589" y="2976467"/>
            <a:ext cx="3238105" cy="162467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61FA0AF-2226-4006-962D-F47F51DC58FE}"/>
                  </a:ext>
                </a:extLst>
              </p:cNvPr>
              <p:cNvSpPr txBox="1"/>
              <p:nvPr/>
            </p:nvSpPr>
            <p:spPr>
              <a:xfrm>
                <a:off x="398449" y="4985605"/>
                <a:ext cx="3416383" cy="622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ra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61FA0AF-2226-4006-962D-F47F51DC5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49" y="4985605"/>
                <a:ext cx="3416383" cy="6227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1BE3D84E-7592-4832-9E67-AA62548742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3459" y="1399136"/>
            <a:ext cx="1329085" cy="4779335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3639D808-568B-4BC6-9EEB-A80047F077E3}"/>
              </a:ext>
            </a:extLst>
          </p:cNvPr>
          <p:cNvGrpSpPr/>
          <p:nvPr/>
        </p:nvGrpSpPr>
        <p:grpSpPr>
          <a:xfrm>
            <a:off x="5641508" y="1469049"/>
            <a:ext cx="3253327" cy="2513928"/>
            <a:chOff x="5641331" y="3788804"/>
            <a:chExt cx="3253327" cy="25139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EB9290F-F84C-404F-B2DC-B301F5330404}"/>
                    </a:ext>
                  </a:extLst>
                </p:cNvPr>
                <p:cNvSpPr txBox="1"/>
                <p:nvPr/>
              </p:nvSpPr>
              <p:spPr>
                <a:xfrm>
                  <a:off x="5713192" y="3788804"/>
                  <a:ext cx="3071132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7030A0"/>
                      </a:solidFill>
                    </a:rPr>
                    <a:t>In 1913, Ramanujan offered an </a:t>
                  </a:r>
                  <a:r>
                    <a:rPr lang="en-US" b="1" i="1" dirty="0">
                      <a:solidFill>
                        <a:srgbClr val="7030A0"/>
                      </a:solidFill>
                    </a:rPr>
                    <a:t>approximate</a:t>
                  </a:r>
                  <a:r>
                    <a:rPr lang="en-US" dirty="0">
                      <a:solidFill>
                        <a:srgbClr val="7030A0"/>
                      </a:solidFill>
                    </a:rPr>
                    <a:t> formula for the perimeter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of an ellipse</a:t>
                  </a: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EB9290F-F84C-404F-B2DC-B301F53304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3192" y="3788804"/>
                  <a:ext cx="3071132" cy="923330"/>
                </a:xfrm>
                <a:prstGeom prst="rect">
                  <a:avLst/>
                </a:prstGeom>
                <a:blipFill>
                  <a:blip r:embed="rId9"/>
                  <a:stretch>
                    <a:fillRect l="-1389" t="-3974" r="-2976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DCF6A0E-9019-4C08-A97C-2C4311139773}"/>
                    </a:ext>
                  </a:extLst>
                </p:cNvPr>
                <p:cNvSpPr txBox="1"/>
                <p:nvPr/>
              </p:nvSpPr>
              <p:spPr>
                <a:xfrm>
                  <a:off x="5641331" y="4930993"/>
                  <a:ext cx="3253327" cy="6223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10+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4−3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DCF6A0E-9019-4C08-A97C-2C43111397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1331" y="4930993"/>
                  <a:ext cx="3253327" cy="62235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4E03CE4-4E78-4D76-A69C-FAD228412606}"/>
                    </a:ext>
                  </a:extLst>
                </p:cNvPr>
                <p:cNvSpPr txBox="1"/>
                <p:nvPr/>
              </p:nvSpPr>
              <p:spPr>
                <a:xfrm>
                  <a:off x="6696214" y="5772202"/>
                  <a:ext cx="1026178" cy="53053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4E03CE4-4E78-4D76-A69C-FAD2284126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6214" y="5772202"/>
                  <a:ext cx="1026178" cy="53053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78A96C7-F9F4-4A2B-95CC-57EDEB4E6B9B}"/>
              </a:ext>
            </a:extLst>
          </p:cNvPr>
          <p:cNvGrpSpPr/>
          <p:nvPr/>
        </p:nvGrpSpPr>
        <p:grpSpPr>
          <a:xfrm>
            <a:off x="6233301" y="4441715"/>
            <a:ext cx="2031268" cy="2146854"/>
            <a:chOff x="6266893" y="1194712"/>
            <a:chExt cx="2031268" cy="2146854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EFA4B03-AAB7-452A-A2F1-672561654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696214" y="1194712"/>
              <a:ext cx="1172626" cy="146578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AF285DD-FC3B-49F2-8398-86F27BF7EA2D}"/>
                </a:ext>
              </a:extLst>
            </p:cNvPr>
            <p:cNvSpPr txBox="1"/>
            <p:nvPr/>
          </p:nvSpPr>
          <p:spPr>
            <a:xfrm>
              <a:off x="6266893" y="2726013"/>
              <a:ext cx="2031268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Srinivasa Ramanujan</a:t>
              </a:r>
            </a:p>
            <a:p>
              <a:pPr algn="ctr"/>
              <a:r>
                <a:rPr lang="en-US" sz="1600" dirty="0"/>
                <a:t>(1887-1920</a:t>
              </a:r>
              <a:r>
                <a:rPr lang="en-US" dirty="0"/>
                <a:t>)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7634652-E935-43B6-9F60-29FAEBE34418}"/>
                  </a:ext>
                </a:extLst>
              </p:cNvPr>
              <p:cNvSpPr txBox="1"/>
              <p:nvPr/>
            </p:nvSpPr>
            <p:spPr>
              <a:xfrm>
                <a:off x="624448" y="5764375"/>
                <a:ext cx="30711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We will keep the major axis length </a:t>
                </a:r>
                <a:r>
                  <a:rPr lang="en-US" b="1" dirty="0">
                    <a:solidFill>
                      <a:srgbClr val="7030A0"/>
                    </a:solidFill>
                  </a:rPr>
                  <a:t>fixed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=100)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7634652-E935-43B6-9F60-29FAEBE34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48" y="5764375"/>
                <a:ext cx="3071132" cy="646331"/>
              </a:xfrm>
              <a:prstGeom prst="rect">
                <a:avLst/>
              </a:prstGeom>
              <a:blipFill>
                <a:blip r:embed="rId13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0F2936-3078-9C16-C5D5-F885F0D45FDF}"/>
                  </a:ext>
                </a:extLst>
              </p:cNvPr>
              <p:cNvSpPr txBox="1"/>
              <p:nvPr/>
            </p:nvSpPr>
            <p:spPr>
              <a:xfrm>
                <a:off x="3737081" y="3650303"/>
                <a:ext cx="1867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0F2936-3078-9C16-C5D5-F885F0D45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081" y="3650303"/>
                <a:ext cx="186781" cy="276999"/>
              </a:xfrm>
              <a:prstGeom prst="rect">
                <a:avLst/>
              </a:prstGeom>
              <a:blipFill>
                <a:blip r:embed="rId14"/>
                <a:stretch>
                  <a:fillRect l="-19355" r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B5254B-95CA-7166-86C7-708E34E9E479}"/>
                  </a:ext>
                </a:extLst>
              </p:cNvPr>
              <p:cNvSpPr txBox="1"/>
              <p:nvPr/>
            </p:nvSpPr>
            <p:spPr>
              <a:xfrm>
                <a:off x="2017144" y="2746765"/>
                <a:ext cx="1867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B5254B-95CA-7166-86C7-708E34E9E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144" y="2746765"/>
                <a:ext cx="186781" cy="276999"/>
              </a:xfrm>
              <a:prstGeom prst="rect">
                <a:avLst/>
              </a:prstGeom>
              <a:blipFill>
                <a:blip r:embed="rId15"/>
                <a:stretch>
                  <a:fillRect l="-29032" r="-2580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5BDF2A-0055-ABAA-A9DE-4798D347161F}"/>
                  </a:ext>
                </a:extLst>
              </p:cNvPr>
              <p:cNvSpPr txBox="1"/>
              <p:nvPr/>
            </p:nvSpPr>
            <p:spPr>
              <a:xfrm>
                <a:off x="124110" y="3650302"/>
                <a:ext cx="3599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5BDF2A-0055-ABAA-A9DE-4798D3471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10" y="3650302"/>
                <a:ext cx="359907" cy="276999"/>
              </a:xfrm>
              <a:prstGeom prst="rect">
                <a:avLst/>
              </a:prstGeom>
              <a:blipFill>
                <a:blip r:embed="rId16"/>
                <a:stretch>
                  <a:fillRect l="-3390" r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B6F5CF6-41CE-ED64-CC45-F04C04772785}"/>
                  </a:ext>
                </a:extLst>
              </p:cNvPr>
              <p:cNvSpPr txBox="1"/>
              <p:nvPr/>
            </p:nvSpPr>
            <p:spPr>
              <a:xfrm>
                <a:off x="1932473" y="4630620"/>
                <a:ext cx="3561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B6F5CF6-41CE-ED64-CC45-F04C04772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2473" y="4630620"/>
                <a:ext cx="356123" cy="276999"/>
              </a:xfrm>
              <a:prstGeom prst="rect">
                <a:avLst/>
              </a:prstGeom>
              <a:blipFill>
                <a:blip r:embed="rId17"/>
                <a:stretch>
                  <a:fillRect l="-1724" r="-1551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597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2" grpId="0"/>
      <p:bldP spid="21" grpId="0"/>
      <p:bldP spid="5" grpId="0"/>
      <p:bldP spid="6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</a:t>
            </a:r>
            <a:r>
              <a:rPr lang="en-US" sz="3200" b="1" dirty="0">
                <a:latin typeface="+mn-lt"/>
              </a:rPr>
              <a:t>Perimeter</a:t>
            </a:r>
            <a:r>
              <a:rPr lang="en-US" sz="3200" dirty="0">
                <a:latin typeface="+mn-lt"/>
              </a:rPr>
              <a:t> of an Ellipse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61FA0AF-2226-4006-962D-F47F51DC58FE}"/>
                  </a:ext>
                </a:extLst>
              </p:cNvPr>
              <p:cNvSpPr txBox="1"/>
              <p:nvPr/>
            </p:nvSpPr>
            <p:spPr>
              <a:xfrm>
                <a:off x="505099" y="2929153"/>
                <a:ext cx="3974165" cy="622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ra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61FA0AF-2226-4006-962D-F47F51DC5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99" y="2929153"/>
                <a:ext cx="3974165" cy="6227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A4F73F-7461-4B38-BCAE-A1D15A3DDE44}"/>
                  </a:ext>
                </a:extLst>
              </p:cNvPr>
              <p:cNvSpPr txBox="1"/>
              <p:nvPr/>
            </p:nvSpPr>
            <p:spPr>
              <a:xfrm>
                <a:off x="498009" y="1500699"/>
                <a:ext cx="277194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Ramanujan's estimate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is meant for small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where the ellipse is very close to a circle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A4F73F-7461-4B38-BCAE-A1D15A3DD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09" y="1500699"/>
                <a:ext cx="2771949" cy="1200329"/>
              </a:xfrm>
              <a:prstGeom prst="rect">
                <a:avLst/>
              </a:prstGeom>
              <a:blipFill>
                <a:blip r:embed="rId3"/>
                <a:stretch>
                  <a:fillRect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47F387-9378-479C-A283-0F1BD328E622}"/>
                  </a:ext>
                </a:extLst>
              </p:cNvPr>
              <p:cNvSpPr txBox="1"/>
              <p:nvPr/>
            </p:nvSpPr>
            <p:spPr>
              <a:xfrm>
                <a:off x="794056" y="3800904"/>
                <a:ext cx="3434723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4−3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47F387-9378-479C-A283-0F1BD328E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056" y="3800904"/>
                <a:ext cx="3434723" cy="622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622B924-3068-47AA-A64D-FE0EB43502B7}"/>
                  </a:ext>
                </a:extLst>
              </p:cNvPr>
              <p:cNvSpPr txBox="1"/>
              <p:nvPr/>
            </p:nvSpPr>
            <p:spPr>
              <a:xfrm>
                <a:off x="5621623" y="1682706"/>
                <a:ext cx="20465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1…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622B924-3068-47AA-A64D-FE0EB4350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623" y="1682706"/>
                <a:ext cx="2046522" cy="276999"/>
              </a:xfrm>
              <a:prstGeom prst="rect">
                <a:avLst/>
              </a:prstGeom>
              <a:blipFill>
                <a:blip r:embed="rId5"/>
                <a:stretch>
                  <a:fillRect l="-119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696D6F-8299-4EB6-B1E7-48A41BE83CCB}"/>
                  </a:ext>
                </a:extLst>
              </p:cNvPr>
              <p:cNvSpPr txBox="1"/>
              <p:nvPr/>
            </p:nvSpPr>
            <p:spPr>
              <a:xfrm>
                <a:off x="1714404" y="5680671"/>
                <a:ext cx="1555554" cy="6162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𝑒𝑟𝑟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696D6F-8299-4EB6-B1E7-48A41BE83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404" y="5680671"/>
                <a:ext cx="1555554" cy="6162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F0B35BC-B42E-426C-A3FF-6E5F6CDD8740}"/>
                  </a:ext>
                </a:extLst>
              </p:cNvPr>
              <p:cNvSpPr txBox="1"/>
              <p:nvPr/>
            </p:nvSpPr>
            <p:spPr>
              <a:xfrm>
                <a:off x="628650" y="4809369"/>
                <a:ext cx="37270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Can we develop a function to adjust Ramanujan's formula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?</a:t>
                </a: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F0B35BC-B42E-426C-A3FF-6E5F6CDD8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809369"/>
                <a:ext cx="3727063" cy="646331"/>
              </a:xfrm>
              <a:prstGeom prst="rect">
                <a:avLst/>
              </a:prstGeom>
              <a:blipFill>
                <a:blip r:embed="rId7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EDD034A-D4CC-4369-83EB-D04BC7BE9D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4408" y="2353945"/>
            <a:ext cx="2380952" cy="34380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DED30B7-7FDA-5C01-7C25-0C6D5E38AA40}"/>
                  </a:ext>
                </a:extLst>
              </p:cNvPr>
              <p:cNvSpPr txBox="1"/>
              <p:nvPr/>
            </p:nvSpPr>
            <p:spPr>
              <a:xfrm>
                <a:off x="3453086" y="1836331"/>
                <a:ext cx="1026178" cy="530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DED30B7-7FDA-5C01-7C25-0C6D5E38A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086" y="1836331"/>
                <a:ext cx="1026178" cy="5305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12196602-FB65-4189-31C6-098600E03C88}"/>
              </a:ext>
            </a:extLst>
          </p:cNvPr>
          <p:cNvSpPr/>
          <p:nvPr/>
        </p:nvSpPr>
        <p:spPr>
          <a:xfrm>
            <a:off x="7149662" y="2353945"/>
            <a:ext cx="685698" cy="3438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5D0A24-B221-423A-809C-C9DD88A46075}"/>
              </a:ext>
            </a:extLst>
          </p:cNvPr>
          <p:cNvSpPr txBox="1"/>
          <p:nvPr/>
        </p:nvSpPr>
        <p:spPr>
          <a:xfrm>
            <a:off x="5169310" y="4004187"/>
            <a:ext cx="3180634" cy="1477328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Ramanujan's estimate was helpful because scientists did not have high-speed computers to numerically estimate the integral like we do today</a:t>
            </a:r>
          </a:p>
        </p:txBody>
      </p:sp>
    </p:spTree>
    <p:extLst>
      <p:ext uri="{BB962C8B-B14F-4D97-AF65-F5344CB8AC3E}">
        <p14:creationId xmlns:p14="http://schemas.microsoft.com/office/powerpoint/2010/main" val="27186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1" grpId="0"/>
      <p:bldP spid="30" grpId="0"/>
      <p:bldP spid="5" grpId="0"/>
      <p:bldP spid="33" grpId="0"/>
      <p:bldP spid="3" grpId="0"/>
      <p:bldP spid="6" grpId="0" animBg="1"/>
      <p:bldP spid="6" grpId="1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ellipse_perimeter.py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58968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For an ellipse with </a:t>
                </a:r>
                <a:r>
                  <a:rPr lang="en-US" sz="2400" dirty="0">
                    <a:solidFill>
                      <a:srgbClr val="0070C0"/>
                    </a:solidFill>
                  </a:rPr>
                  <a:t>major</a:t>
                </a:r>
                <a:r>
                  <a:rPr lang="en-US" sz="2400" dirty="0"/>
                  <a:t> axis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and </a:t>
                </a:r>
                <a:r>
                  <a:rPr lang="en-US" sz="2400" dirty="0">
                    <a:solidFill>
                      <a:srgbClr val="0070C0"/>
                    </a:solidFill>
                  </a:rPr>
                  <a:t>minor</a:t>
                </a:r>
                <a:r>
                  <a:rPr lang="en-US" sz="2400" dirty="0"/>
                  <a:t> axis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, consider the following two functions: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b="1" dirty="0" err="1"/>
                  <a:t>d_s</a:t>
                </a:r>
                <a:r>
                  <a:rPr lang="en-US" sz="2000" b="1" dirty="0"/>
                  <a:t>() </a:t>
                </a:r>
                <a:r>
                  <a:rPr lang="en-US" sz="2000" dirty="0"/>
                  <a:t>returns the differential unit of arc length on the perimeter of the ellipse at the passed-in value for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b="1" dirty="0"/>
                  <a:t>ram() </a:t>
                </a:r>
                <a:r>
                  <a:rPr lang="en-US" sz="2000" dirty="0"/>
                  <a:t>returns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Ramanujan'</a:t>
                </a:r>
                <a:r>
                  <a:rPr lang="en-US" sz="2000" dirty="0"/>
                  <a:t>s estimate for the perimeter of the ellipse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code will then fit a </a:t>
                </a:r>
                <a:r>
                  <a:rPr lang="en-US" sz="2400" dirty="0">
                    <a:solidFill>
                      <a:srgbClr val="FF0000"/>
                    </a:solidFill>
                  </a:rPr>
                  <a:t>quadratic</a:t>
                </a:r>
                <a:r>
                  <a:rPr lang="en-US" sz="2400" dirty="0"/>
                  <a:t> curve </a:t>
                </a:r>
                <a:r>
                  <a:rPr lang="en-US" sz="2400" u="sng" dirty="0"/>
                  <a:t>through</a:t>
                </a:r>
                <a:r>
                  <a:rPr lang="en-US" sz="2400" dirty="0"/>
                  <a:t> the points containing </a:t>
                </a:r>
                <a:r>
                  <a:rPr lang="en-US" sz="2400" b="1" i="1" dirty="0"/>
                  <a:t>the relative error </a:t>
                </a:r>
                <a:r>
                  <a:rPr lang="en-US" sz="2400" dirty="0"/>
                  <a:t>between the perimeter integral value and Ramanujan's estimate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fitted quadratic terms will then be used to </a:t>
                </a:r>
                <a:r>
                  <a:rPr lang="en-US" sz="2400" b="1" i="1" dirty="0">
                    <a:solidFill>
                      <a:srgbClr val="7030A0"/>
                    </a:solidFill>
                  </a:rPr>
                  <a:t>adjust</a:t>
                </a:r>
                <a:r>
                  <a:rPr lang="en-US" sz="2400" dirty="0"/>
                  <a:t> Ramanujan's estimates to better match the values of the arc length integral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589689"/>
              </a:xfrm>
              <a:blipFill>
                <a:blip r:embed="rId2"/>
                <a:stretch>
                  <a:fillRect l="-1005" t="-1859" r="-2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70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ellipse_perimeter.py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F95F2B-7299-9B7E-4156-38F16D347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890" y="1370792"/>
            <a:ext cx="6250219" cy="535068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1DABC8E-6750-57F7-1128-7A996296C464}"/>
              </a:ext>
            </a:extLst>
          </p:cNvPr>
          <p:cNvGrpSpPr/>
          <p:nvPr/>
        </p:nvGrpSpPr>
        <p:grpSpPr>
          <a:xfrm>
            <a:off x="4967886" y="1914908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E13735A-9307-E0D1-61B5-ABFD74DA6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0033549-1990-0B80-429E-897A0B5A2A7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E12AC6-09BA-A0E9-810C-93ED048C875D}"/>
              </a:ext>
            </a:extLst>
          </p:cNvPr>
          <p:cNvGrpSpPr/>
          <p:nvPr/>
        </p:nvGrpSpPr>
        <p:grpSpPr>
          <a:xfrm>
            <a:off x="3889506" y="2549985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31BA49F-4591-5807-15C8-F714051BE4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4F921E-F7C7-0D31-8DC5-A6D9D2042DE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60E456F-3A40-F327-FA0E-2C325F88F9FC}"/>
              </a:ext>
            </a:extLst>
          </p:cNvPr>
          <p:cNvSpPr/>
          <p:nvPr/>
        </p:nvSpPr>
        <p:spPr>
          <a:xfrm>
            <a:off x="2049517" y="2640725"/>
            <a:ext cx="383458" cy="19058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D476A99-5BFC-E7D2-ED49-2DEBB9ABFD1C}"/>
              </a:ext>
            </a:extLst>
          </p:cNvPr>
          <p:cNvGrpSpPr/>
          <p:nvPr/>
        </p:nvGrpSpPr>
        <p:grpSpPr>
          <a:xfrm>
            <a:off x="5636314" y="2730567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98FB810-380C-A09D-B48C-7F3B76AEB05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40FEE91-8EEC-C77E-36A1-99C5F19A63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8362F-3961-D25D-FBE6-CA8511074670}"/>
              </a:ext>
            </a:extLst>
          </p:cNvPr>
          <p:cNvSpPr/>
          <p:nvPr/>
        </p:nvSpPr>
        <p:spPr>
          <a:xfrm>
            <a:off x="2791224" y="2819942"/>
            <a:ext cx="334925" cy="19058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6F8E716-6394-10CE-7087-B91D48B0EAB0}"/>
              </a:ext>
            </a:extLst>
          </p:cNvPr>
          <p:cNvGrpSpPr/>
          <p:nvPr/>
        </p:nvGrpSpPr>
        <p:grpSpPr>
          <a:xfrm>
            <a:off x="4487049" y="2907350"/>
            <a:ext cx="1068643" cy="369332"/>
            <a:chOff x="3647644" y="4910075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AD4505-D40C-0538-1FB2-985B1B8DF93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627E619-E259-933C-463B-AFF4E447A2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9CB801B-D672-E454-CFDD-7FB34A5F0A17}"/>
              </a:ext>
            </a:extLst>
          </p:cNvPr>
          <p:cNvGrpSpPr/>
          <p:nvPr/>
        </p:nvGrpSpPr>
        <p:grpSpPr>
          <a:xfrm>
            <a:off x="5254516" y="3092016"/>
            <a:ext cx="1064340" cy="369332"/>
            <a:chOff x="3647644" y="5421073"/>
            <a:chExt cx="1064340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E6BC07-A6B0-3F07-26FA-90E88B0850A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DA201E9-46A6-D362-D0F5-F370A4666B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320FCFB-74AD-B3EC-1AE5-674DFABB78A7}"/>
              </a:ext>
            </a:extLst>
          </p:cNvPr>
          <p:cNvGrpSpPr/>
          <p:nvPr/>
        </p:nvGrpSpPr>
        <p:grpSpPr>
          <a:xfrm>
            <a:off x="7400198" y="3966483"/>
            <a:ext cx="1068643" cy="369332"/>
            <a:chOff x="3647644" y="5359159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1BC9FE6-654E-9326-EF4C-9B970E7B613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EF16D92-1260-808E-257F-4A3AD4DE1D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1459B3E9-DA9B-920A-21DD-B7EC2BFA6533}"/>
              </a:ext>
            </a:extLst>
          </p:cNvPr>
          <p:cNvSpPr/>
          <p:nvPr/>
        </p:nvSpPr>
        <p:spPr>
          <a:xfrm>
            <a:off x="7034266" y="4053090"/>
            <a:ext cx="334925" cy="19058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ACA9CC9-E433-BB2A-4DFE-9BBF1E62AF75}"/>
              </a:ext>
            </a:extLst>
          </p:cNvPr>
          <p:cNvGrpSpPr/>
          <p:nvPr/>
        </p:nvGrpSpPr>
        <p:grpSpPr>
          <a:xfrm>
            <a:off x="6520807" y="5019347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554B749-0799-CD69-4B41-6328386D7BC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2723DDA-9934-F31C-245A-4EAE8818B8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C30377C-0FE6-B9FB-B7C7-8705C0346A67}"/>
              </a:ext>
            </a:extLst>
          </p:cNvPr>
          <p:cNvGrpSpPr/>
          <p:nvPr/>
        </p:nvGrpSpPr>
        <p:grpSpPr>
          <a:xfrm>
            <a:off x="5029229" y="5551948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7D2C5CB-0302-D64A-3D26-317693977C1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0C43395-9EE3-2EE6-134F-C6DF49184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DB236578-9CE8-53EF-C26C-F54638F5B026}"/>
              </a:ext>
            </a:extLst>
          </p:cNvPr>
          <p:cNvSpPr/>
          <p:nvPr/>
        </p:nvSpPr>
        <p:spPr>
          <a:xfrm>
            <a:off x="3249721" y="5641323"/>
            <a:ext cx="1716417" cy="19058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80A350E-2BD5-9ED5-E1EF-445A6395F532}"/>
              </a:ext>
            </a:extLst>
          </p:cNvPr>
          <p:cNvGrpSpPr/>
          <p:nvPr/>
        </p:nvGrpSpPr>
        <p:grpSpPr>
          <a:xfrm>
            <a:off x="5914132" y="6029103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8288F8B-2FEF-7CB4-90A4-9B1FB4DEAE1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A012CA7-1CFA-4CD2-9F9A-16391C515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16487AEB-905D-5C64-A553-45634367157D}"/>
              </a:ext>
            </a:extLst>
          </p:cNvPr>
          <p:cNvSpPr/>
          <p:nvPr/>
        </p:nvSpPr>
        <p:spPr>
          <a:xfrm>
            <a:off x="3201139" y="5108722"/>
            <a:ext cx="125467" cy="19058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50F36E-245E-BF35-7CC8-091CF1992071}"/>
              </a:ext>
            </a:extLst>
          </p:cNvPr>
          <p:cNvSpPr txBox="1"/>
          <p:nvPr/>
        </p:nvSpPr>
        <p:spPr>
          <a:xfrm>
            <a:off x="3314188" y="3461400"/>
            <a:ext cx="3357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Ramanujan's polynomial is always a bit larger than the polar arc length integral</a:t>
            </a:r>
          </a:p>
        </p:txBody>
      </p:sp>
    </p:spTree>
    <p:extLst>
      <p:ext uri="{BB962C8B-B14F-4D97-AF65-F5344CB8AC3E}">
        <p14:creationId xmlns:p14="http://schemas.microsoft.com/office/powerpoint/2010/main" val="272129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28" grpId="0" animBg="1"/>
      <p:bldP spid="35" grpId="0" animBg="1"/>
      <p:bldP spid="39" grpId="0" animBg="1"/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29AA44ED-29E5-458E-8A60-07E18E185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932" y="1791479"/>
            <a:ext cx="4076136" cy="47449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ellipse_perimeter.py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F5E60B-47F2-444E-9237-1AD6D1F729C3}"/>
              </a:ext>
            </a:extLst>
          </p:cNvPr>
          <p:cNvSpPr/>
          <p:nvPr/>
        </p:nvSpPr>
        <p:spPr>
          <a:xfrm>
            <a:off x="3038169" y="6268065"/>
            <a:ext cx="715296" cy="2561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F42E39-A6D7-4C44-AA9D-E9952320466A}"/>
              </a:ext>
            </a:extLst>
          </p:cNvPr>
          <p:cNvSpPr/>
          <p:nvPr/>
        </p:nvSpPr>
        <p:spPr>
          <a:xfrm>
            <a:off x="5777896" y="6265607"/>
            <a:ext cx="715296" cy="2561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52FABBD-1B4D-44F6-B03D-6E3AE6DDF10E}"/>
              </a:ext>
            </a:extLst>
          </p:cNvPr>
          <p:cNvCxnSpPr>
            <a:stCxn id="9" idx="0"/>
            <a:endCxn id="6" idx="0"/>
          </p:cNvCxnSpPr>
          <p:nvPr/>
        </p:nvCxnSpPr>
        <p:spPr>
          <a:xfrm rot="16200000" flipH="1" flipV="1">
            <a:off x="4764452" y="4896972"/>
            <a:ext cx="2458" cy="2739727"/>
          </a:xfrm>
          <a:prstGeom prst="bentConnector3">
            <a:avLst>
              <a:gd name="adj1" fmla="val -9300244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2FAF076E-AAA2-6A61-BBA5-9D4B829E7AAA}"/>
              </a:ext>
            </a:extLst>
          </p:cNvPr>
          <p:cNvSpPr/>
          <p:nvPr/>
        </p:nvSpPr>
        <p:spPr>
          <a:xfrm>
            <a:off x="4006576" y="6286500"/>
            <a:ext cx="715296" cy="256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EA40B-8DEE-817C-E6CE-4BECD4702F7B}"/>
              </a:ext>
            </a:extLst>
          </p:cNvPr>
          <p:cNvSpPr/>
          <p:nvPr/>
        </p:nvSpPr>
        <p:spPr>
          <a:xfrm>
            <a:off x="3856704" y="1785334"/>
            <a:ext cx="865168" cy="256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57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5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ellipse_perimeter.py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B35BE2-3FA5-4848-9EA6-D1E1CEF01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10" y="1413171"/>
            <a:ext cx="7050580" cy="507970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DCB0AE5-B651-B291-F98F-67E885082A4A}"/>
              </a:ext>
            </a:extLst>
          </p:cNvPr>
          <p:cNvCxnSpPr/>
          <p:nvPr/>
        </p:nvCxnSpPr>
        <p:spPr>
          <a:xfrm>
            <a:off x="3389586" y="2640724"/>
            <a:ext cx="0" cy="725214"/>
          </a:xfrm>
          <a:prstGeom prst="straightConnector1">
            <a:avLst/>
          </a:prstGeom>
          <a:ln w="28575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A04F3D4-21C6-D33F-4255-E08CC4B06A20}"/>
              </a:ext>
            </a:extLst>
          </p:cNvPr>
          <p:cNvCxnSpPr/>
          <p:nvPr/>
        </p:nvCxnSpPr>
        <p:spPr>
          <a:xfrm>
            <a:off x="3381703" y="2979683"/>
            <a:ext cx="2380593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802EDC-FB59-EF6B-8960-F04A606B2234}"/>
              </a:ext>
            </a:extLst>
          </p:cNvPr>
          <p:cNvCxnSpPr/>
          <p:nvPr/>
        </p:nvCxnSpPr>
        <p:spPr>
          <a:xfrm>
            <a:off x="3389586" y="5252541"/>
            <a:ext cx="2380593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96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</a:t>
            </a:r>
            <a:r>
              <a:rPr lang="en-US" sz="3200" b="1" dirty="0">
                <a:latin typeface="+mn-lt"/>
              </a:rPr>
              <a:t>Perimeter</a:t>
            </a:r>
            <a:r>
              <a:rPr lang="en-US" sz="3200" dirty="0">
                <a:latin typeface="+mn-lt"/>
              </a:rPr>
              <a:t> of an Ellipse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1976"/>
            <a:ext cx="7886700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Astronomy</a:t>
            </a:r>
            <a:r>
              <a:rPr lang="en-US" sz="2400" dirty="0"/>
              <a:t> - Kepler's first law of planetary motion states that the planets move in </a:t>
            </a:r>
            <a:r>
              <a:rPr lang="en-US" sz="2400" b="1" dirty="0"/>
              <a:t>elliptical orbits </a:t>
            </a:r>
            <a:r>
              <a:rPr lang="en-US" sz="2400" dirty="0"/>
              <a:t>and hence knowing its perimeter is crucial in understanding </a:t>
            </a:r>
            <a:r>
              <a:rPr lang="en-US" sz="2400" b="1" dirty="0">
                <a:solidFill>
                  <a:srgbClr val="0070C0"/>
                </a:solidFill>
              </a:rPr>
              <a:t>satellite mechanics </a:t>
            </a:r>
            <a:r>
              <a:rPr lang="en-US" sz="2400" dirty="0"/>
              <a:t>and the </a:t>
            </a:r>
            <a:r>
              <a:rPr lang="en-US" sz="2400" b="1" dirty="0">
                <a:solidFill>
                  <a:srgbClr val="0070C0"/>
                </a:solidFill>
              </a:rPr>
              <a:t>paths of comets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Optics</a:t>
            </a:r>
            <a:r>
              <a:rPr lang="en-US" sz="2400" dirty="0"/>
              <a:t> - Ellipsoidal mirrors, such as those used in telescopes or </a:t>
            </a:r>
            <a:r>
              <a:rPr lang="en-US" sz="2400" b="1" dirty="0">
                <a:solidFill>
                  <a:srgbClr val="00B050"/>
                </a:solidFill>
              </a:rPr>
              <a:t>satellite dishes</a:t>
            </a:r>
            <a:r>
              <a:rPr lang="en-US" sz="2400" dirty="0"/>
              <a:t>, are designed to focus light at a specific point, providing high-resolution images or </a:t>
            </a:r>
            <a:r>
              <a:rPr lang="en-US" sz="2400" b="1" dirty="0">
                <a:solidFill>
                  <a:srgbClr val="00B050"/>
                </a:solidFill>
              </a:rPr>
              <a:t>directing signals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Heat Transfer </a:t>
            </a:r>
            <a:r>
              <a:rPr lang="en-US" sz="2400" dirty="0"/>
              <a:t>- Ellipses model </a:t>
            </a:r>
            <a:r>
              <a:rPr lang="en-US" sz="2400" b="1" dirty="0">
                <a:solidFill>
                  <a:srgbClr val="7030A0"/>
                </a:solidFill>
              </a:rPr>
              <a:t>isothermal curves </a:t>
            </a:r>
            <a:r>
              <a:rPr lang="en-US" sz="2400" dirty="0"/>
              <a:t>in solid bodies and shapes with uniform heat generation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Geophysics</a:t>
            </a:r>
            <a:r>
              <a:rPr lang="en-US" sz="2400" dirty="0"/>
              <a:t>: The Earth is approximately an oblate ellipsoid with slight flattening at the poles and bulging at the equator. Understanding the shape of the Earth is crucial for mapping, </a:t>
            </a:r>
            <a:r>
              <a:rPr lang="en-US" sz="2400" b="1" dirty="0">
                <a:solidFill>
                  <a:srgbClr val="FF0000"/>
                </a:solidFill>
              </a:rPr>
              <a:t>navigation (GPS)</a:t>
            </a:r>
            <a:r>
              <a:rPr lang="en-US" sz="2400" dirty="0"/>
              <a:t>, and geodetic surveys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41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k-means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i="1" dirty="0"/>
                  <a:t>k</a:t>
                </a:r>
                <a:r>
                  <a:rPr lang="en-US" sz="2400" dirty="0"/>
                  <a:t>-means clustering aims to partition </a:t>
                </a:r>
                <a:r>
                  <a:rPr lang="en-US" sz="2400" b="1" i="1" dirty="0"/>
                  <a:t>n</a:t>
                </a:r>
                <a:r>
                  <a:rPr lang="en-US" sz="2400" dirty="0"/>
                  <a:t> observations into </a:t>
                </a:r>
                <a:r>
                  <a:rPr lang="en-US" sz="2400" b="1" i="1" dirty="0"/>
                  <a:t>k</a:t>
                </a:r>
                <a:r>
                  <a:rPr lang="en-US" sz="2400" dirty="0"/>
                  <a:t> clusters (where each cluster has its own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point)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Each observation is assigned to the cluster whose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point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is closest</a:t>
                </a:r>
                <a:r>
                  <a:rPr lang="en-US" sz="2400" dirty="0"/>
                  <a:t> to that observation’s point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problem is computationally difficult (NP-hard); however, there are efficient heuristic algorithms that are commonly employed and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converge quickly to a local optimum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term "</a:t>
                </a:r>
                <a:r>
                  <a:rPr lang="en-US" sz="2400" i="1" dirty="0"/>
                  <a:t>k</a:t>
                </a:r>
                <a:r>
                  <a:rPr lang="en-US" sz="2400" dirty="0"/>
                  <a:t>-means" was first used by James MacQueen in 1967, though the idea goes back to Hugo Steinhaus in 1957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more efficient version was published Hartigan and Wong in </a:t>
                </a:r>
                <a:r>
                  <a:rPr lang="en-US" sz="2400" b="1" dirty="0"/>
                  <a:t>1979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 r="-2087" b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31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k-means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311" y="1297591"/>
            <a:ext cx="5233378" cy="523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738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k-means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588" y="1669362"/>
            <a:ext cx="7054824" cy="405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45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188283" y="1684023"/>
                <a:ext cx="2370264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𝐴𝑠𝑠𝑢𝑚𝑒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283" y="1684023"/>
                <a:ext cx="2370264" cy="738664"/>
              </a:xfrm>
              <a:prstGeom prst="rect">
                <a:avLst/>
              </a:prstGeom>
              <a:blipFill>
                <a:blip r:embed="rId4"/>
                <a:stretch>
                  <a:fillRect l="-2828" r="-1028" b="-12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71A0029E-BD8E-4E16-A0BF-BD499026F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1384" y="2944653"/>
            <a:ext cx="4501117" cy="32691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568858-366B-C31B-6608-71F75EDF2C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141" y="1468581"/>
            <a:ext cx="3166906" cy="21129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184B3D-9E2B-0D0E-781C-7E29A289C2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650" y="3804911"/>
            <a:ext cx="2852379" cy="255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24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k-means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</a:t>
                </a:r>
                <a:r>
                  <a:rPr lang="en-US" sz="2400" b="1" dirty="0"/>
                  <a:t>one-to-many</a:t>
                </a:r>
                <a:r>
                  <a:rPr lang="en-US" sz="2400" dirty="0"/>
                  <a:t> mapping between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 clusters</a:t>
                </a:r>
                <a:r>
                  <a:rPr lang="en-US" sz="2400" dirty="0"/>
                  <a:t> and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data points</a:t>
                </a:r>
                <a:endParaRPr lang="en-US" sz="2400" b="1" dirty="0">
                  <a:solidFill>
                    <a:srgbClr val="0070C0"/>
                  </a:solidFill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cluster</a:t>
                </a:r>
                <a:r>
                  <a:rPr lang="en-US" sz="2000" dirty="0"/>
                  <a:t> is a set of one or more unique data points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Every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data point </a:t>
                </a:r>
                <a:r>
                  <a:rPr lang="en-US" sz="2000" dirty="0"/>
                  <a:t>must be </a:t>
                </a:r>
                <a:r>
                  <a:rPr lang="en-US" sz="2000" u="sng" dirty="0"/>
                  <a:t>assigned</a:t>
                </a:r>
                <a:r>
                  <a:rPr lang="en-US" sz="2000" dirty="0"/>
                  <a:t> to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only one</a:t>
                </a:r>
                <a:r>
                  <a:rPr lang="en-US" sz="2000" dirty="0"/>
                  <a:t> cluster at a time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Data points are initially assigned to clusters in a round-robin fashion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point of each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cluster</a:t>
                </a:r>
                <a:r>
                  <a:rPr lang="en-US" sz="2400" dirty="0"/>
                  <a:t> is its geometric center (</a:t>
                </a:r>
                <a:r>
                  <a:rPr lang="en-US" sz="2400" b="1" dirty="0"/>
                  <a:t>centroid</a:t>
                </a:r>
                <a:r>
                  <a:rPr lang="en-US" sz="2400" dirty="0"/>
                  <a:t>) calculated by taking the average value (in each dimension) of </a:t>
                </a:r>
                <a:r>
                  <a:rPr lang="en-US" sz="2400" b="1" i="1" u="sng" dirty="0">
                    <a:solidFill>
                      <a:srgbClr val="FF0000"/>
                    </a:solidFill>
                  </a:rPr>
                  <a:t>only</a:t>
                </a:r>
                <a:r>
                  <a:rPr lang="en-US" sz="2400" dirty="0"/>
                  <a:t> 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data points </a:t>
                </a:r>
                <a:r>
                  <a:rPr lang="en-US" sz="2400" dirty="0"/>
                  <a:t>assigned to that cluster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Assignments </a:t>
                </a:r>
                <a:r>
                  <a:rPr lang="en-US" sz="2400" i="1" dirty="0"/>
                  <a:t>can</a:t>
                </a:r>
                <a:r>
                  <a:rPr lang="en-US" sz="2400" dirty="0"/>
                  <a:t> change the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sz="2400" dirty="0"/>
                  <a:t> points… which then </a:t>
                </a:r>
                <a:r>
                  <a:rPr lang="en-US" sz="2400" i="1" dirty="0"/>
                  <a:t>can</a:t>
                </a:r>
                <a:r>
                  <a:rPr lang="en-US" sz="2400" dirty="0"/>
                  <a:t> change the assignments… which then </a:t>
                </a:r>
                <a:r>
                  <a:rPr lang="en-US" sz="2400" i="1" dirty="0"/>
                  <a:t>can</a:t>
                </a:r>
                <a:r>
                  <a:rPr lang="en-US" sz="2400" dirty="0"/>
                  <a:t> change the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sz="2400" dirty="0"/>
                  <a:t> points… which then </a:t>
                </a:r>
                <a:r>
                  <a:rPr lang="en-US" sz="2400" i="1" dirty="0"/>
                  <a:t>can</a:t>
                </a:r>
                <a:r>
                  <a:rPr lang="en-US" sz="2400" dirty="0"/>
                  <a:t> change the assignments… which then </a:t>
                </a:r>
                <a:r>
                  <a:rPr lang="en-US" sz="2400" i="1" dirty="0"/>
                  <a:t>can</a:t>
                </a:r>
                <a:r>
                  <a:rPr lang="en-US" sz="2400" dirty="0"/>
                  <a:t>…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 r="-1700" b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59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k-means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91" y="4135080"/>
            <a:ext cx="3116037" cy="1751382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373883" y="2611761"/>
            <a:ext cx="4149271" cy="2789532"/>
            <a:chOff x="4373883" y="2424386"/>
            <a:chExt cx="4149271" cy="278953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73883" y="2424386"/>
              <a:ext cx="4149271" cy="170811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52018" y="4065278"/>
              <a:ext cx="3593001" cy="114864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685" y="1630049"/>
            <a:ext cx="3886200" cy="1771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030196" y="1538685"/>
                <a:ext cx="9664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</a:t>
                </a: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196" y="1538685"/>
                <a:ext cx="966418" cy="369332"/>
              </a:xfrm>
              <a:prstGeom prst="rect">
                <a:avLst/>
              </a:prstGeom>
              <a:blipFill>
                <a:blip r:embed="rId7"/>
                <a:stretch>
                  <a:fillRect t="-8197" r="-503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2681619" y="1538685"/>
            <a:ext cx="1344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assignments</a:t>
            </a:r>
          </a:p>
        </p:txBody>
      </p:sp>
    </p:spTree>
    <p:extLst>
      <p:ext uri="{BB962C8B-B14F-4D97-AF65-F5344CB8AC3E}">
        <p14:creationId xmlns:p14="http://schemas.microsoft.com/office/powerpoint/2010/main" val="249289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k-means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algorithm uses </a:t>
                </a:r>
                <a:r>
                  <a:rPr lang="en-US" sz="2400" b="1" dirty="0"/>
                  <a:t>two</a:t>
                </a:r>
                <a:r>
                  <a:rPr lang="en-US" sz="2400" dirty="0"/>
                  <a:t> phases per round: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For each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cluster</a:t>
                </a:r>
                <a:r>
                  <a:rPr lang="en-US" sz="2000" dirty="0"/>
                  <a:t>, a new centroid (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point) is calculated using the </a:t>
                </a:r>
                <a:r>
                  <a:rPr lang="en-US" sz="2000" b="1" i="1" u="sng" dirty="0"/>
                  <a:t>current</a:t>
                </a:r>
                <a:r>
                  <a:rPr lang="en-US" sz="2000" dirty="0"/>
                  <a:t> data point assignments</a:t>
                </a:r>
              </a:p>
              <a:p>
                <a:pPr marL="914400" lvl="2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dirty="0"/>
                  <a:t>If the new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≠ current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dirty="0"/>
                  <a:t> then </a:t>
                </a:r>
                <a:r>
                  <a:rPr lang="en-US" b="1" dirty="0">
                    <a:solidFill>
                      <a:srgbClr val="FF0000"/>
                    </a:solidFill>
                  </a:rPr>
                  <a:t>move cluster</a:t>
                </a:r>
                <a:r>
                  <a:rPr lang="en-US" dirty="0"/>
                  <a:t> so current</a:t>
                </a:r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dirty="0"/>
                  <a:t> = new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For each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data point</a:t>
                </a:r>
                <a:r>
                  <a:rPr lang="en-US" sz="2000" dirty="0"/>
                  <a:t>, find the cluster which has the closest</a:t>
                </a:r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point using </a:t>
                </a:r>
                <a:r>
                  <a:rPr lang="en-US" sz="2000" u="sng" dirty="0"/>
                  <a:t>Pythagorean</a:t>
                </a:r>
                <a:r>
                  <a:rPr lang="en-US" sz="2000" dirty="0"/>
                  <a:t> distance formula</a:t>
                </a:r>
              </a:p>
              <a:p>
                <a:pPr marL="914400" lvl="2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dirty="0"/>
                  <a:t>If necessary, </a:t>
                </a:r>
                <a:r>
                  <a:rPr lang="en-US" b="1" dirty="0">
                    <a:solidFill>
                      <a:srgbClr val="FF0000"/>
                    </a:solidFill>
                  </a:rPr>
                  <a:t>reassign the data point </a:t>
                </a:r>
                <a:r>
                  <a:rPr lang="en-US" dirty="0"/>
                  <a:t>to the new closest cluster - subject to constraint that every cluster must have one data point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algorithm repeats phases #1 and #2 until no cluster moves and no data point is reassigned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When the algorithm reaches steady-state the cluster has “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converged</a:t>
                </a:r>
                <a:r>
                  <a:rPr lang="en-US" sz="2400" dirty="0"/>
                  <a:t>”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 r="-1391" b="-8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67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cluster_samples.csv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CD12F7EE-0BF5-FAF8-01DF-EA4D1939D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428" y="1476113"/>
            <a:ext cx="1107144" cy="4789775"/>
          </a:xfrm>
          <a:prstGeom prst="rect">
            <a:avLst/>
          </a:prstGeom>
        </p:spPr>
      </p:pic>
      <p:sp>
        <p:nvSpPr>
          <p:cNvPr id="51" name="Speech Bubble: Rectangle 50">
            <a:extLst>
              <a:ext uri="{FF2B5EF4-FFF2-40B4-BE49-F238E27FC236}">
                <a16:creationId xmlns:a16="http://schemas.microsoft.com/office/drawing/2014/main" id="{3D85C1F0-150D-496D-F6D9-BD3E2DD35306}"/>
              </a:ext>
            </a:extLst>
          </p:cNvPr>
          <p:cNvSpPr/>
          <p:nvPr/>
        </p:nvSpPr>
        <p:spPr>
          <a:xfrm>
            <a:off x="5960389" y="3014144"/>
            <a:ext cx="2379710" cy="1009376"/>
          </a:xfrm>
          <a:prstGeom prst="wedgeRectCallout">
            <a:avLst>
              <a:gd name="adj1" fmla="val -73279"/>
              <a:gd name="adj2" fmla="val -1021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Cartesian X,Y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data points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Speech Bubble: Rectangle 51">
            <a:extLst>
              <a:ext uri="{FF2B5EF4-FFF2-40B4-BE49-F238E27FC236}">
                <a16:creationId xmlns:a16="http://schemas.microsoft.com/office/drawing/2014/main" id="{2A7276B5-B453-E1F0-63E4-0B9E99C3101B}"/>
              </a:ext>
            </a:extLst>
          </p:cNvPr>
          <p:cNvSpPr/>
          <p:nvPr/>
        </p:nvSpPr>
        <p:spPr>
          <a:xfrm>
            <a:off x="803901" y="4965363"/>
            <a:ext cx="2379710" cy="1009376"/>
          </a:xfrm>
          <a:prstGeom prst="wedgeRectCallout">
            <a:avLst>
              <a:gd name="adj1" fmla="val 106247"/>
              <a:gd name="adj2" fmla="val 397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This point is a </a:t>
            </a:r>
          </a:p>
          <a:p>
            <a:pPr algn="ctr"/>
            <a:r>
              <a:rPr lang="en-US" b="1" dirty="0">
                <a:solidFill>
                  <a:srgbClr val="FFFF00"/>
                </a:solidFill>
              </a:rPr>
              <a:t>data outlier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74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5F6E0C-E022-FC40-91B5-945EBBBC0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428" y="1499208"/>
            <a:ext cx="7257143" cy="4857143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A4D83E1B-4688-1CB7-2A9A-7CA69AD5DD44}"/>
              </a:ext>
            </a:extLst>
          </p:cNvPr>
          <p:cNvSpPr/>
          <p:nvPr/>
        </p:nvSpPr>
        <p:spPr>
          <a:xfrm>
            <a:off x="5136412" y="1334520"/>
            <a:ext cx="3536328" cy="712338"/>
          </a:xfrm>
          <a:prstGeom prst="wedgeRectCallout">
            <a:avLst>
              <a:gd name="adj1" fmla="val -81568"/>
              <a:gd name="adj2" fmla="val 54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Global</a:t>
            </a:r>
            <a:r>
              <a:rPr lang="en-US" b="1" dirty="0">
                <a:solidFill>
                  <a:schemeClr val="bg1"/>
                </a:solidFill>
              </a:rPr>
              <a:t> variables are declared outside the scope of any function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38841A23-74A9-3CFB-CEA9-CDFE30EA6F82}"/>
              </a:ext>
            </a:extLst>
          </p:cNvPr>
          <p:cNvSpPr/>
          <p:nvPr/>
        </p:nvSpPr>
        <p:spPr>
          <a:xfrm>
            <a:off x="4239747" y="3992925"/>
            <a:ext cx="2300749" cy="921775"/>
          </a:xfrm>
          <a:prstGeom prst="wedgeRectCallout">
            <a:avLst>
              <a:gd name="adj1" fmla="val -96682"/>
              <a:gd name="adj2" fmla="val -451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Every </a:t>
            </a:r>
            <a:r>
              <a:rPr lang="en-US" b="1" dirty="0">
                <a:solidFill>
                  <a:srgbClr val="FFFF00"/>
                </a:solidFill>
              </a:rPr>
              <a:t>datapoint </a:t>
            </a:r>
            <a:r>
              <a:rPr lang="en-US" b="1" dirty="0">
                <a:solidFill>
                  <a:schemeClr val="bg1"/>
                </a:solidFill>
              </a:rPr>
              <a:t> belongs to just one </a:t>
            </a:r>
            <a:r>
              <a:rPr lang="en-US" b="1" dirty="0">
                <a:solidFill>
                  <a:srgbClr val="FFFF00"/>
                </a:solidFill>
              </a:rPr>
              <a:t>cluster 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5DB033E2-CF02-CCF9-F71D-47A8B90803C1}"/>
                  </a:ext>
                </a:extLst>
              </p:cNvPr>
              <p:cNvSpPr/>
              <p:nvPr/>
            </p:nvSpPr>
            <p:spPr>
              <a:xfrm>
                <a:off x="4239748" y="2802969"/>
                <a:ext cx="2300749" cy="921775"/>
              </a:xfrm>
              <a:prstGeom prst="wedgeRectCallout">
                <a:avLst>
                  <a:gd name="adj1" fmla="val -113339"/>
                  <a:gd name="adj2" fmla="val 4538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Every </a:t>
                </a:r>
                <a:r>
                  <a:rPr lang="en-US" b="1" dirty="0">
                    <a:solidFill>
                      <a:srgbClr val="FFFF00"/>
                    </a:solidFill>
                  </a:rPr>
                  <a:t>datapoint </a:t>
                </a:r>
                <a:r>
                  <a:rPr lang="en-US" b="1" dirty="0">
                    <a:solidFill>
                      <a:schemeClr val="bg1"/>
                    </a:solidFill>
                  </a:rPr>
                  <a:t> has a Cartesian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b="1" dirty="0">
                    <a:solidFill>
                      <a:schemeClr val="bg1"/>
                    </a:solidFill>
                  </a:rPr>
                  <a:t> coordinate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5DB033E2-CF02-CCF9-F71D-47A8B9080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748" y="2802969"/>
                <a:ext cx="2300749" cy="921775"/>
              </a:xfrm>
              <a:prstGeom prst="wedgeRectCallout">
                <a:avLst>
                  <a:gd name="adj1" fmla="val -113339"/>
                  <a:gd name="adj2" fmla="val 45386"/>
                </a:avLst>
              </a:prstGeom>
              <a:blipFill>
                <a:blip r:embed="rId3"/>
                <a:stretch>
                  <a:fillRect t="-2614" r="-2073" b="-9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peech Bubble: Rectangle 10">
                <a:extLst>
                  <a:ext uri="{FF2B5EF4-FFF2-40B4-BE49-F238E27FC236}">
                    <a16:creationId xmlns:a16="http://schemas.microsoft.com/office/drawing/2014/main" id="{3A8D08E7-9021-CA41-1A37-0C3B41FBB68F}"/>
                  </a:ext>
                </a:extLst>
              </p:cNvPr>
              <p:cNvSpPr/>
              <p:nvPr/>
            </p:nvSpPr>
            <p:spPr>
              <a:xfrm>
                <a:off x="4239747" y="5079388"/>
                <a:ext cx="4064312" cy="1126690"/>
              </a:xfrm>
              <a:prstGeom prst="wedgeRectCallout">
                <a:avLst>
                  <a:gd name="adj1" fmla="val -85188"/>
                  <a:gd name="adj2" fmla="val 8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The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point (center) of a cluster is the </a:t>
                </a:r>
                <a:r>
                  <a:rPr lang="en-US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average</a:t>
                </a:r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of the coordinates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of all the datapoints that belong to that cluster </a:t>
                </a:r>
              </a:p>
            </p:txBody>
          </p:sp>
        </mc:Choice>
        <mc:Fallback xmlns="">
          <p:sp>
            <p:nvSpPr>
              <p:cNvPr id="11" name="Speech Bubble: Rectangle 10">
                <a:extLst>
                  <a:ext uri="{FF2B5EF4-FFF2-40B4-BE49-F238E27FC236}">
                    <a16:creationId xmlns:a16="http://schemas.microsoft.com/office/drawing/2014/main" id="{3A8D08E7-9021-CA41-1A37-0C3B41FBB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747" y="5079388"/>
                <a:ext cx="4064312" cy="1126690"/>
              </a:xfrm>
              <a:prstGeom prst="wedgeRectCallout">
                <a:avLst>
                  <a:gd name="adj1" fmla="val -85188"/>
                  <a:gd name="adj2" fmla="val 86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C8C6D759-B58C-D994-77E1-985D195F7AFF}"/>
              </a:ext>
            </a:extLst>
          </p:cNvPr>
          <p:cNvSpPr/>
          <p:nvPr/>
        </p:nvSpPr>
        <p:spPr>
          <a:xfrm>
            <a:off x="1022377" y="1536714"/>
            <a:ext cx="1720823" cy="22137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8D4B45-4520-4EF8-8688-4EC8E90BBFA6}"/>
              </a:ext>
            </a:extLst>
          </p:cNvPr>
          <p:cNvSpPr/>
          <p:nvPr/>
        </p:nvSpPr>
        <p:spPr>
          <a:xfrm>
            <a:off x="1022377" y="3052979"/>
            <a:ext cx="995610" cy="22137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1E9F77-C850-672B-D76D-65AB022DE1A1}"/>
              </a:ext>
            </a:extLst>
          </p:cNvPr>
          <p:cNvSpPr/>
          <p:nvPr/>
        </p:nvSpPr>
        <p:spPr>
          <a:xfrm>
            <a:off x="1022377" y="4776662"/>
            <a:ext cx="1342451" cy="22137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60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 animBg="1"/>
      <p:bldP spid="3" grpId="0" animBg="1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5F6E0C-E022-FC40-91B5-945EBBBC0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428" y="1499208"/>
            <a:ext cx="7257143" cy="4857143"/>
          </a:xfrm>
          <a:prstGeom prst="rect">
            <a:avLst/>
          </a:prstGeom>
        </p:spPr>
      </p:pic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6B467C8D-548F-F215-483C-31DF3B36B4CF}"/>
              </a:ext>
            </a:extLst>
          </p:cNvPr>
          <p:cNvSpPr/>
          <p:nvPr/>
        </p:nvSpPr>
        <p:spPr>
          <a:xfrm>
            <a:off x="4332208" y="4279316"/>
            <a:ext cx="2328091" cy="1286963"/>
          </a:xfrm>
          <a:prstGeom prst="wedgeRectCallout">
            <a:avLst>
              <a:gd name="adj1" fmla="val -100337"/>
              <a:gd name="adj2" fmla="val 776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number of datapoints belonging to a cluster is its </a:t>
            </a:r>
            <a:r>
              <a:rPr lang="en-US" b="1" dirty="0">
                <a:solidFill>
                  <a:srgbClr val="FFFF00"/>
                </a:solidFill>
              </a:rPr>
              <a:t>population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06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269FA5-604C-F111-5401-406C5C5F6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848" y="1541228"/>
            <a:ext cx="6684304" cy="472556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F8190C1-3A8E-3B1B-EA43-0A37BA318C73}"/>
              </a:ext>
            </a:extLst>
          </p:cNvPr>
          <p:cNvGrpSpPr/>
          <p:nvPr/>
        </p:nvGrpSpPr>
        <p:grpSpPr>
          <a:xfrm>
            <a:off x="3943136" y="2543623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16725DD-49CE-FD4F-7DFA-7DDBE68A92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D40E73-693B-98D7-FAFC-7AD28281D1C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E97702-8AFD-4BBE-BA38-C3715D8836C5}"/>
              </a:ext>
            </a:extLst>
          </p:cNvPr>
          <p:cNvGrpSpPr/>
          <p:nvPr/>
        </p:nvGrpSpPr>
        <p:grpSpPr>
          <a:xfrm>
            <a:off x="3416259" y="2737590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DC95E52-C3F6-1DB3-E49A-68AD3B1974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2550A6A-087E-B6A6-CF0B-C0211E689D4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3793562-3794-8938-3277-D74161FA0DB3}"/>
              </a:ext>
            </a:extLst>
          </p:cNvPr>
          <p:cNvGrpSpPr/>
          <p:nvPr/>
        </p:nvGrpSpPr>
        <p:grpSpPr>
          <a:xfrm>
            <a:off x="6457950" y="2936604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8922F5-E829-5A56-5044-4FE41ACD063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A1F5CCB-1739-91B3-2501-8106EA709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FD88FB1-1D91-DC45-F6A6-F382F22B0798}"/>
              </a:ext>
            </a:extLst>
          </p:cNvPr>
          <p:cNvGrpSpPr/>
          <p:nvPr/>
        </p:nvGrpSpPr>
        <p:grpSpPr>
          <a:xfrm>
            <a:off x="5795579" y="3550444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AA5A14-536C-FFE9-50FF-D6DB1986EE1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D197332-80E6-52BA-5912-36E5675CB8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C53B52E-A9B5-5BEC-07BF-6C397CCA2F31}"/>
              </a:ext>
            </a:extLst>
          </p:cNvPr>
          <p:cNvGrpSpPr/>
          <p:nvPr/>
        </p:nvGrpSpPr>
        <p:grpSpPr>
          <a:xfrm>
            <a:off x="5576143" y="4145940"/>
            <a:ext cx="1068643" cy="369332"/>
            <a:chOff x="3647644" y="5359159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29F8EF-6BD4-FFC0-263B-1C536369843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9B1130-1E5A-1C6C-1A02-2A3E291842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9083889-EA88-1B37-D4E9-5421E80E0FDA}"/>
              </a:ext>
            </a:extLst>
          </p:cNvPr>
          <p:cNvGrpSpPr/>
          <p:nvPr/>
        </p:nvGrpSpPr>
        <p:grpSpPr>
          <a:xfrm>
            <a:off x="2929221" y="4747906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5269C94-0F59-9A92-5EDA-CE2E2DB8ED1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FCA813F-9773-F68D-EC69-392954F3F0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54916A6-8E61-DCCB-E494-9D4B3D175265}"/>
              </a:ext>
            </a:extLst>
          </p:cNvPr>
          <p:cNvGrpSpPr/>
          <p:nvPr/>
        </p:nvGrpSpPr>
        <p:grpSpPr>
          <a:xfrm>
            <a:off x="3983818" y="5129880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DF06A85-7852-3ED8-6058-071E984862B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EC83591-FD6D-6C6E-7779-BD1D8A2F12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C77EFF1-3DBC-67F0-D92D-E2991FDE0CEA}"/>
              </a:ext>
            </a:extLst>
          </p:cNvPr>
          <p:cNvGrpSpPr/>
          <p:nvPr/>
        </p:nvGrpSpPr>
        <p:grpSpPr>
          <a:xfrm>
            <a:off x="3764854" y="5536469"/>
            <a:ext cx="1076632" cy="369332"/>
            <a:chOff x="2157212" y="5356391"/>
            <a:chExt cx="1076632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CA225F9-26F0-59AE-6E55-56FF79BDEEB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7DF54CD-C8E4-5C41-BC16-14FF7A86C0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6A590B1-1A6E-C261-3E3F-6C8916BF412F}"/>
              </a:ext>
            </a:extLst>
          </p:cNvPr>
          <p:cNvGrpSpPr/>
          <p:nvPr/>
        </p:nvGrpSpPr>
        <p:grpSpPr>
          <a:xfrm>
            <a:off x="3596516" y="4531038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C6E67DD-B65A-C1DC-DF97-C7C5485A98F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915CB5-091E-CE89-B0DC-6F0E79F801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FBF7004-47E0-0712-90C9-7E31C748B689}"/>
              </a:ext>
            </a:extLst>
          </p:cNvPr>
          <p:cNvGrpSpPr/>
          <p:nvPr/>
        </p:nvGrpSpPr>
        <p:grpSpPr>
          <a:xfrm>
            <a:off x="2484819" y="5942240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D511BF7-1A49-7C04-7199-15499F44302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7A210A7-114F-FD23-D5DA-1739C3F253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0AAD7812-79C2-5A96-5F9A-FB19A897A8B6}"/>
              </a:ext>
            </a:extLst>
          </p:cNvPr>
          <p:cNvSpPr/>
          <p:nvPr/>
        </p:nvSpPr>
        <p:spPr>
          <a:xfrm>
            <a:off x="1889481" y="2614695"/>
            <a:ext cx="441435" cy="22137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B54B023-40C7-AEF6-3900-E3BE51ED479A}"/>
              </a:ext>
            </a:extLst>
          </p:cNvPr>
          <p:cNvSpPr/>
          <p:nvPr/>
        </p:nvSpPr>
        <p:spPr>
          <a:xfrm>
            <a:off x="2898122" y="2605822"/>
            <a:ext cx="988078" cy="22137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72E86CD-3AA7-B2EC-9134-75856C3C73F3}"/>
              </a:ext>
            </a:extLst>
          </p:cNvPr>
          <p:cNvSpPr/>
          <p:nvPr/>
        </p:nvSpPr>
        <p:spPr>
          <a:xfrm>
            <a:off x="1889481" y="3016940"/>
            <a:ext cx="538409" cy="22137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B498F9D-BB1C-09AB-9CDA-CD1131AC0468}"/>
              </a:ext>
            </a:extLst>
          </p:cNvPr>
          <p:cNvSpPr/>
          <p:nvPr/>
        </p:nvSpPr>
        <p:spPr>
          <a:xfrm>
            <a:off x="2984213" y="3020413"/>
            <a:ext cx="3377173" cy="22137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346F616-F5EC-56C4-8115-839F80C30165}"/>
              </a:ext>
            </a:extLst>
          </p:cNvPr>
          <p:cNvSpPr/>
          <p:nvPr/>
        </p:nvSpPr>
        <p:spPr>
          <a:xfrm>
            <a:off x="4750563" y="3618197"/>
            <a:ext cx="980203" cy="22137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D260E5B-B1C2-2CA3-0739-1D1F102B4597}"/>
              </a:ext>
            </a:extLst>
          </p:cNvPr>
          <p:cNvSpPr/>
          <p:nvPr/>
        </p:nvSpPr>
        <p:spPr>
          <a:xfrm>
            <a:off x="2549501" y="4211765"/>
            <a:ext cx="914096" cy="22137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415A390-3490-5D5D-C842-71C6C2AF8BBF}"/>
              </a:ext>
            </a:extLst>
          </p:cNvPr>
          <p:cNvSpPr/>
          <p:nvPr/>
        </p:nvSpPr>
        <p:spPr>
          <a:xfrm>
            <a:off x="1549208" y="4217151"/>
            <a:ext cx="181303" cy="221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C91899F-3E22-F0DC-3AB4-A07D282E53BC}"/>
              </a:ext>
            </a:extLst>
          </p:cNvPr>
          <p:cNvSpPr/>
          <p:nvPr/>
        </p:nvSpPr>
        <p:spPr>
          <a:xfrm>
            <a:off x="1881679" y="4821885"/>
            <a:ext cx="181303" cy="221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7B33F961-4AEE-31B2-CB47-5041655C302E}"/>
              </a:ext>
            </a:extLst>
          </p:cNvPr>
          <p:cNvCxnSpPr>
            <a:stCxn id="74" idx="1"/>
            <a:endCxn id="75" idx="1"/>
          </p:cNvCxnSpPr>
          <p:nvPr/>
        </p:nvCxnSpPr>
        <p:spPr>
          <a:xfrm rot="10800000" flipH="1" flipV="1">
            <a:off x="1549207" y="4327838"/>
            <a:ext cx="332471" cy="604734"/>
          </a:xfrm>
          <a:prstGeom prst="bentConnector3">
            <a:avLst>
              <a:gd name="adj1" fmla="val -68758"/>
            </a:avLst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12954B5-2322-B39D-5856-8720744B981D}"/>
              </a:ext>
            </a:extLst>
          </p:cNvPr>
          <p:cNvSpPr txBox="1"/>
          <p:nvPr/>
        </p:nvSpPr>
        <p:spPr>
          <a:xfrm>
            <a:off x="3689284" y="2096942"/>
            <a:ext cx="26609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FFFF00"/>
                </a:solidFill>
              </a:rPr>
              <a:t>gcf</a:t>
            </a:r>
            <a:r>
              <a:rPr lang="en-US" sz="1600" dirty="0">
                <a:solidFill>
                  <a:srgbClr val="FFFF00"/>
                </a:solidFill>
              </a:rPr>
              <a:t>() = "Get Current Figure"</a:t>
            </a:r>
          </a:p>
        </p:txBody>
      </p:sp>
    </p:spTree>
    <p:extLst>
      <p:ext uri="{BB962C8B-B14F-4D97-AF65-F5344CB8AC3E}">
        <p14:creationId xmlns:p14="http://schemas.microsoft.com/office/powerpoint/2010/main" val="368512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70" grpId="0" animBg="1"/>
      <p:bldP spid="71" grpId="0" animBg="1"/>
      <p:bldP spid="72" grpId="0" animBg="1"/>
      <p:bldP spid="73" grpId="0" animBg="1"/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FC24F4-11BA-FB51-DAFE-C8CAD832D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66" y="1690689"/>
            <a:ext cx="7466667" cy="450476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372D2A0-DF90-5049-E165-95A8F20FCF9E}"/>
              </a:ext>
            </a:extLst>
          </p:cNvPr>
          <p:cNvGrpSpPr/>
          <p:nvPr/>
        </p:nvGrpSpPr>
        <p:grpSpPr>
          <a:xfrm>
            <a:off x="4731407" y="1714338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D13D7A2-D4A2-441E-F338-2BF4484136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08C8A08-741A-C43F-F358-43B384834C2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6F19636-BF60-A156-9770-E4D364A7B351}"/>
              </a:ext>
            </a:extLst>
          </p:cNvPr>
          <p:cNvSpPr/>
          <p:nvPr/>
        </p:nvSpPr>
        <p:spPr>
          <a:xfrm>
            <a:off x="3548063" y="1993598"/>
            <a:ext cx="102393" cy="26013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A7840A-9EAA-F6B5-654A-D715495C3372}"/>
              </a:ext>
            </a:extLst>
          </p:cNvPr>
          <p:cNvSpPr/>
          <p:nvPr/>
        </p:nvSpPr>
        <p:spPr>
          <a:xfrm>
            <a:off x="8133978" y="1993598"/>
            <a:ext cx="102393" cy="26013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E0B205C-286C-1338-E8CD-2A473AEB5142}"/>
              </a:ext>
            </a:extLst>
          </p:cNvPr>
          <p:cNvCxnSpPr>
            <a:cxnSpLocks/>
          </p:cNvCxnSpPr>
          <p:nvPr/>
        </p:nvCxnSpPr>
        <p:spPr>
          <a:xfrm>
            <a:off x="6660769" y="2232300"/>
            <a:ext cx="144024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44D6FEC-C256-4B44-3861-F7F805DDBA0D}"/>
              </a:ext>
            </a:extLst>
          </p:cNvPr>
          <p:cNvCxnSpPr>
            <a:cxnSpLocks/>
          </p:cNvCxnSpPr>
          <p:nvPr/>
        </p:nvCxnSpPr>
        <p:spPr>
          <a:xfrm flipV="1">
            <a:off x="3678436" y="2232300"/>
            <a:ext cx="2799116" cy="172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D51CAEC-42F4-4477-FA70-48570B356361}"/>
              </a:ext>
            </a:extLst>
          </p:cNvPr>
          <p:cNvGrpSpPr/>
          <p:nvPr/>
        </p:nvGrpSpPr>
        <p:grpSpPr>
          <a:xfrm>
            <a:off x="2608973" y="2156620"/>
            <a:ext cx="1076632" cy="369332"/>
            <a:chOff x="4704120" y="2356972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30114B9-4D48-CF66-06A5-9BA70BB05D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CC6287-D6E7-7552-8415-7AAEE776666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847A5F5-EF41-35FD-1CBA-4D7CF93FDB46}"/>
              </a:ext>
            </a:extLst>
          </p:cNvPr>
          <p:cNvGrpSpPr/>
          <p:nvPr/>
        </p:nvGrpSpPr>
        <p:grpSpPr>
          <a:xfrm>
            <a:off x="7362338" y="3024135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7343CF6-7342-8E44-1B21-8E4E569C6CE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13276C1-DC6D-DA6C-B084-7FC7A46D4A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3AEC223-4131-FDD6-A743-C36397273B94}"/>
              </a:ext>
            </a:extLst>
          </p:cNvPr>
          <p:cNvGrpSpPr/>
          <p:nvPr/>
        </p:nvGrpSpPr>
        <p:grpSpPr>
          <a:xfrm>
            <a:off x="3784773" y="3252217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CEB0D0A-10AD-9899-A035-7443A26ED86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5A06CD5-40AE-DA32-BFC2-DBCA93ECA2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4408C02-2D12-66A4-ED9C-459314DC4FC9}"/>
              </a:ext>
            </a:extLst>
          </p:cNvPr>
          <p:cNvGrpSpPr/>
          <p:nvPr/>
        </p:nvGrpSpPr>
        <p:grpSpPr>
          <a:xfrm>
            <a:off x="2801066" y="3458535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E385C25-8275-1F9D-0BB3-253691B3A67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CC8E281-50A0-15D5-65BA-F666875A3E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60D96C4-33EE-5151-2FD1-9DA7787EC339}"/>
              </a:ext>
            </a:extLst>
          </p:cNvPr>
          <p:cNvGrpSpPr/>
          <p:nvPr/>
        </p:nvGrpSpPr>
        <p:grpSpPr>
          <a:xfrm>
            <a:off x="4204819" y="3676441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D126536-73CC-F38A-8140-E420185D16D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C937289-E084-1C00-C949-FCF7F1D1B2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91A6DBC-0376-3200-F5A9-41295B2A9031}"/>
                  </a:ext>
                </a:extLst>
              </p:cNvPr>
              <p:cNvSpPr txBox="1"/>
              <p:nvPr/>
            </p:nvSpPr>
            <p:spPr>
              <a:xfrm>
                <a:off x="5330986" y="3722607"/>
                <a:ext cx="5952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91A6DBC-0376-3200-F5A9-41295B2A9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986" y="3722607"/>
                <a:ext cx="595291" cy="276999"/>
              </a:xfrm>
              <a:prstGeom prst="rect">
                <a:avLst/>
              </a:prstGeom>
              <a:blipFill>
                <a:blip r:embed="rId3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AD841E41-E1D8-F8DB-9C03-42D6782723DC}"/>
              </a:ext>
            </a:extLst>
          </p:cNvPr>
          <p:cNvGrpSpPr/>
          <p:nvPr/>
        </p:nvGrpSpPr>
        <p:grpSpPr>
          <a:xfrm>
            <a:off x="3388125" y="3878435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B071652-5EA4-44C5-1B37-CC73F723825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F07F043-3698-0ED3-5423-FE54C6ED27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833905B-EC44-6E15-53A1-E8BCFD02FBDF}"/>
              </a:ext>
            </a:extLst>
          </p:cNvPr>
          <p:cNvGrpSpPr/>
          <p:nvPr/>
        </p:nvGrpSpPr>
        <p:grpSpPr>
          <a:xfrm>
            <a:off x="2493786" y="4107352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3EC9855-2F87-40F5-E36D-C82A468A295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B1ED627-ED73-D383-5C67-CA2138040B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38C6B904-DF07-033B-4768-119B336E9156}"/>
              </a:ext>
            </a:extLst>
          </p:cNvPr>
          <p:cNvSpPr/>
          <p:nvPr/>
        </p:nvSpPr>
        <p:spPr>
          <a:xfrm>
            <a:off x="2485902" y="1812131"/>
            <a:ext cx="564479" cy="18146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22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3" grpId="0"/>
      <p:bldP spid="5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FC24F4-11BA-FB51-DAFE-C8CAD832D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66" y="1690689"/>
            <a:ext cx="7466667" cy="450476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3E1F9F6-D810-7E27-6913-0B559942E24F}"/>
              </a:ext>
            </a:extLst>
          </p:cNvPr>
          <p:cNvGrpSpPr/>
          <p:nvPr/>
        </p:nvGrpSpPr>
        <p:grpSpPr>
          <a:xfrm>
            <a:off x="7498478" y="4774330"/>
            <a:ext cx="1076632" cy="369332"/>
            <a:chOff x="4968362" y="2079211"/>
            <a:chExt cx="1076632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91F89A9-3F88-BCD7-7D02-A319C00F57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093C42-B776-1D72-A8E5-E221C08FC86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60CF4B-6EC5-C698-2F60-84A31EF1511F}"/>
              </a:ext>
            </a:extLst>
          </p:cNvPr>
          <p:cNvGrpSpPr/>
          <p:nvPr/>
        </p:nvGrpSpPr>
        <p:grpSpPr>
          <a:xfrm>
            <a:off x="3283015" y="4978114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915E708-D853-FE83-329E-A612E4CD4C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23ACE5-ABC1-C348-742B-07203D4762F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80CEAB1-176A-CB30-7321-FF14F861BA3C}"/>
              </a:ext>
            </a:extLst>
          </p:cNvPr>
          <p:cNvGrpSpPr/>
          <p:nvPr/>
        </p:nvGrpSpPr>
        <p:grpSpPr>
          <a:xfrm>
            <a:off x="4101970" y="5201684"/>
            <a:ext cx="1068643" cy="369332"/>
            <a:chOff x="3647644" y="4910075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EC261AA-9230-B406-0FEC-E7DC3E47806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B1BC597-D98E-BC8C-3F5F-B1C89030F6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7812507-207A-388F-2446-DF928479C117}"/>
              </a:ext>
            </a:extLst>
          </p:cNvPr>
          <p:cNvGrpSpPr/>
          <p:nvPr/>
        </p:nvGrpSpPr>
        <p:grpSpPr>
          <a:xfrm>
            <a:off x="4323380" y="5433648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D0D3E33-11FE-41AE-D5E5-2C7C16065E9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03365FE-F7FE-FD4D-AC39-9742BA9914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FFD395D-D2A6-8A9D-095B-B12F659004A4}"/>
              </a:ext>
            </a:extLst>
          </p:cNvPr>
          <p:cNvGrpSpPr/>
          <p:nvPr/>
        </p:nvGrpSpPr>
        <p:grpSpPr>
          <a:xfrm>
            <a:off x="2852879" y="5634080"/>
            <a:ext cx="1068643" cy="369332"/>
            <a:chOff x="3647644" y="5359159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D103477-A0E2-79D4-CEDB-3FAF7CDF339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D9EC2A1-CD32-6DEE-0C2F-64EC66E0B2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1239970-FC93-43B1-E0FA-5001D3454598}"/>
              </a:ext>
            </a:extLst>
          </p:cNvPr>
          <p:cNvGrpSpPr/>
          <p:nvPr/>
        </p:nvGrpSpPr>
        <p:grpSpPr>
          <a:xfrm>
            <a:off x="3199356" y="5846963"/>
            <a:ext cx="1076632" cy="369332"/>
            <a:chOff x="2157212" y="5356391"/>
            <a:chExt cx="1076632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D02556A-2CAE-F5B8-5994-48CC694D638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96E9F3B-5AB2-F38A-1E42-C544D7137B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Speech Bubble: Rectangle 48">
            <a:extLst>
              <a:ext uri="{FF2B5EF4-FFF2-40B4-BE49-F238E27FC236}">
                <a16:creationId xmlns:a16="http://schemas.microsoft.com/office/drawing/2014/main" id="{26D0A92E-ED2E-BE76-B466-0DFFF5240D01}"/>
              </a:ext>
            </a:extLst>
          </p:cNvPr>
          <p:cNvSpPr/>
          <p:nvPr/>
        </p:nvSpPr>
        <p:spPr>
          <a:xfrm>
            <a:off x="5995506" y="5245318"/>
            <a:ext cx="2446078" cy="1009376"/>
          </a:xfrm>
          <a:prstGeom prst="wedgeRectCallout">
            <a:avLst>
              <a:gd name="adj1" fmla="val -76050"/>
              <a:gd name="adj2" fmla="val -158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Datapoints are assigned to an initial cluster in a </a:t>
            </a:r>
            <a:r>
              <a:rPr lang="en-US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round-robin</a:t>
            </a:r>
            <a:r>
              <a:rPr lang="en-US" b="1" dirty="0">
                <a:solidFill>
                  <a:schemeClr val="bg1"/>
                </a:solidFill>
              </a:rPr>
              <a:t> fashion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16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370CE6-1AC5-0A08-687F-AE05B844D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52" y="1527536"/>
            <a:ext cx="7847896" cy="482881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38A1EF7E-3D5F-7F8F-9DFE-FC3E3DB683E9}"/>
              </a:ext>
            </a:extLst>
          </p:cNvPr>
          <p:cNvGrpSpPr/>
          <p:nvPr/>
        </p:nvGrpSpPr>
        <p:grpSpPr>
          <a:xfrm>
            <a:off x="3683121" y="1534044"/>
            <a:ext cx="1076632" cy="369332"/>
            <a:chOff x="4968362" y="2079211"/>
            <a:chExt cx="1076632" cy="369332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F1502D3-C001-1E65-B405-8AA230E2CF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17181DB-ABBB-E02E-B667-136A2AA38F3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4843A71-F3D3-0C03-7B89-EE5A4C8CD103}"/>
              </a:ext>
            </a:extLst>
          </p:cNvPr>
          <p:cNvGrpSpPr/>
          <p:nvPr/>
        </p:nvGrpSpPr>
        <p:grpSpPr>
          <a:xfrm>
            <a:off x="3232699" y="1759668"/>
            <a:ext cx="1076632" cy="369332"/>
            <a:chOff x="4704120" y="2356972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ADFD40A-3BEB-4E85-3718-8BD1C433AB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3E60B57-8BEB-FC52-96A8-363E4B75B1A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F5893E7-2FB5-3222-058F-47DE06A79119}"/>
              </a:ext>
            </a:extLst>
          </p:cNvPr>
          <p:cNvGrpSpPr/>
          <p:nvPr/>
        </p:nvGrpSpPr>
        <p:grpSpPr>
          <a:xfrm>
            <a:off x="2975670" y="2093535"/>
            <a:ext cx="1068643" cy="369332"/>
            <a:chOff x="3647644" y="4910075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F18D8E7-4563-732C-3C8D-35C7BDC077F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F30CCB8-4359-9EA7-3914-3B3B7A95BB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2158844-B3CB-2AE1-D5C3-5B039AA89416}"/>
              </a:ext>
            </a:extLst>
          </p:cNvPr>
          <p:cNvGrpSpPr/>
          <p:nvPr/>
        </p:nvGrpSpPr>
        <p:grpSpPr>
          <a:xfrm>
            <a:off x="6111531" y="2482132"/>
            <a:ext cx="1064340" cy="369332"/>
            <a:chOff x="3647644" y="5421073"/>
            <a:chExt cx="1064340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50D14FC-4B44-7A52-225A-01FD6ADA48E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4DD1659-68FD-642B-48F8-0F20228B2B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23D636C-D349-4649-0656-F1DF0F643484}"/>
              </a:ext>
            </a:extLst>
          </p:cNvPr>
          <p:cNvGrpSpPr/>
          <p:nvPr/>
        </p:nvGrpSpPr>
        <p:grpSpPr>
          <a:xfrm>
            <a:off x="2621251" y="2943890"/>
            <a:ext cx="1068643" cy="369332"/>
            <a:chOff x="3647644" y="5359159"/>
            <a:chExt cx="1068643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77E1994-4170-8E11-BB8F-B396934CAFF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249A7E9-5AEC-B64F-3CA3-C58C41E55A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EB7B049-C712-D32E-FB25-41BF85362079}"/>
              </a:ext>
            </a:extLst>
          </p:cNvPr>
          <p:cNvGrpSpPr/>
          <p:nvPr/>
        </p:nvGrpSpPr>
        <p:grpSpPr>
          <a:xfrm>
            <a:off x="2852723" y="3646693"/>
            <a:ext cx="1076632" cy="369332"/>
            <a:chOff x="2157212" y="5356391"/>
            <a:chExt cx="1076632" cy="36933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063244A-476C-0CCB-805B-B7E6F46AEB4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7B5C7DCA-F4AD-EA83-3A41-75BB4FA318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91D92B1-A7D0-E5B6-E78D-C67C8DA521BC}"/>
              </a:ext>
            </a:extLst>
          </p:cNvPr>
          <p:cNvSpPr/>
          <p:nvPr/>
        </p:nvSpPr>
        <p:spPr>
          <a:xfrm>
            <a:off x="2483644" y="3262390"/>
            <a:ext cx="822792" cy="21745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3FA3406-CC41-575D-D472-BCB1494C2B73}"/>
              </a:ext>
            </a:extLst>
          </p:cNvPr>
          <p:cNvSpPr/>
          <p:nvPr/>
        </p:nvSpPr>
        <p:spPr>
          <a:xfrm>
            <a:off x="3441187" y="3266473"/>
            <a:ext cx="2067697" cy="21745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652ABFA-C4B3-6490-1CAC-6FF6D2FED9CD}"/>
              </a:ext>
            </a:extLst>
          </p:cNvPr>
          <p:cNvSpPr/>
          <p:nvPr/>
        </p:nvSpPr>
        <p:spPr>
          <a:xfrm>
            <a:off x="5643636" y="3262390"/>
            <a:ext cx="914562" cy="21745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9AFB7C2-28FF-1187-BA5F-D1F621CB9C2A}"/>
              </a:ext>
            </a:extLst>
          </p:cNvPr>
          <p:cNvSpPr/>
          <p:nvPr/>
        </p:nvSpPr>
        <p:spPr>
          <a:xfrm>
            <a:off x="2483644" y="3954063"/>
            <a:ext cx="822792" cy="21745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3CB9130-8998-52E9-F7B8-D3F080B7E2E4}"/>
              </a:ext>
            </a:extLst>
          </p:cNvPr>
          <p:cNvSpPr/>
          <p:nvPr/>
        </p:nvSpPr>
        <p:spPr>
          <a:xfrm>
            <a:off x="3445652" y="3958990"/>
            <a:ext cx="1314102" cy="21745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98446A-22F8-8F89-8139-F1D32FFB8563}"/>
              </a:ext>
            </a:extLst>
          </p:cNvPr>
          <p:cNvSpPr txBox="1"/>
          <p:nvPr/>
        </p:nvSpPr>
        <p:spPr>
          <a:xfrm>
            <a:off x="6156166" y="3863950"/>
            <a:ext cx="1986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"s" = A square marker</a:t>
            </a:r>
          </a:p>
        </p:txBody>
      </p:sp>
    </p:spTree>
    <p:extLst>
      <p:ext uri="{BB962C8B-B14F-4D97-AF65-F5344CB8AC3E}">
        <p14:creationId xmlns:p14="http://schemas.microsoft.com/office/powerpoint/2010/main" val="376207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5" grpId="0" animBg="1"/>
      <p:bldP spid="76" grpId="0" animBg="1"/>
      <p:bldP spid="77" grpId="0" animBg="1"/>
      <p:bldP spid="78" grpId="0" animBg="1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Method of Least Squares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41288" y="2705702"/>
                <a:ext cx="426142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88" y="2705702"/>
                <a:ext cx="4261423" cy="307777"/>
              </a:xfrm>
              <a:prstGeom prst="rect">
                <a:avLst/>
              </a:prstGeom>
              <a:blipFill>
                <a:blip r:embed="rId3"/>
                <a:stretch>
                  <a:fillRect t="-4000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21029" y="5258578"/>
                <a:ext cx="8501943" cy="307777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𝑏𝑥𝑦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𝑎𝑏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𝑎𝑐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𝑏𝑐𝑥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29" y="5258578"/>
                <a:ext cx="8501943" cy="307777"/>
              </a:xfrm>
              <a:prstGeom prst="rect">
                <a:avLst/>
              </a:prstGeom>
              <a:blipFill>
                <a:blip r:embed="rId4"/>
                <a:stretch>
                  <a:fillRect l="-215" t="-1923" b="-30769"/>
                </a:stretch>
              </a:blipFill>
              <a:ln w="127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/>
          <p:cNvGrpSpPr/>
          <p:nvPr/>
        </p:nvGrpSpPr>
        <p:grpSpPr>
          <a:xfrm>
            <a:off x="765351" y="3178277"/>
            <a:ext cx="7613297" cy="1740310"/>
            <a:chOff x="628650" y="3406877"/>
            <a:chExt cx="7613297" cy="1740310"/>
          </a:xfrm>
        </p:grpSpPr>
        <p:grpSp>
          <p:nvGrpSpPr>
            <p:cNvPr id="8" name="Group 7"/>
            <p:cNvGrpSpPr/>
            <p:nvPr/>
          </p:nvGrpSpPr>
          <p:grpSpPr>
            <a:xfrm>
              <a:off x="902053" y="3492099"/>
              <a:ext cx="7339894" cy="1560015"/>
              <a:chOff x="781664" y="3492099"/>
              <a:chExt cx="7339894" cy="156001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781664" y="3492099"/>
                    <a:ext cx="2510752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𝑏𝑥𝑦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𝑐𝑦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664" y="3492099"/>
                    <a:ext cx="2510752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641" t="-1961" r="-243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781664" y="3909512"/>
                    <a:ext cx="5166094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   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                        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664" y="3909512"/>
                    <a:ext cx="5166094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18" t="-4000" b="-2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781664" y="4326925"/>
                    <a:ext cx="678705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                   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𝑏𝑥𝑦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                          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              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𝑏𝑐𝑥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664" y="4326925"/>
                    <a:ext cx="6787051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90" t="-1961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781664" y="4744337"/>
                    <a:ext cx="7339894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              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𝑏𝑐𝑥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664" y="4744337"/>
                    <a:ext cx="7339894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83" t="-4000" b="-2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6" name="Rectangle 15"/>
            <p:cNvSpPr/>
            <p:nvPr/>
          </p:nvSpPr>
          <p:spPr>
            <a:xfrm>
              <a:off x="628650" y="3406877"/>
              <a:ext cx="7608324" cy="174031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A186E39-1014-40A2-81A2-6419FCFF570C}"/>
              </a:ext>
            </a:extLst>
          </p:cNvPr>
          <p:cNvSpPr txBox="1"/>
          <p:nvPr/>
        </p:nvSpPr>
        <p:spPr>
          <a:xfrm>
            <a:off x="1795616" y="6001419"/>
            <a:ext cx="555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Note: we will set aside the summation operator for now…</a:t>
            </a:r>
          </a:p>
        </p:txBody>
      </p:sp>
    </p:spTree>
    <p:extLst>
      <p:ext uri="{BB962C8B-B14F-4D97-AF65-F5344CB8AC3E}">
        <p14:creationId xmlns:p14="http://schemas.microsoft.com/office/powerpoint/2010/main" val="181039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 animBg="1"/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370CE6-1AC5-0A08-687F-AE05B844D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52" y="1527536"/>
            <a:ext cx="7847896" cy="4828815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D3D4C36F-BA0E-7F77-54F6-89EF920F36E9}"/>
              </a:ext>
            </a:extLst>
          </p:cNvPr>
          <p:cNvGrpSpPr/>
          <p:nvPr/>
        </p:nvGrpSpPr>
        <p:grpSpPr>
          <a:xfrm>
            <a:off x="5107188" y="4588713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73D4FDF-2D20-5526-A049-FD3D2E6679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E14D7F9-2997-12C7-42E1-5499E64446E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880AC49-F827-48B8-1F5F-7984D0E6DEF9}"/>
              </a:ext>
            </a:extLst>
          </p:cNvPr>
          <p:cNvGrpSpPr/>
          <p:nvPr/>
        </p:nvGrpSpPr>
        <p:grpSpPr>
          <a:xfrm>
            <a:off x="3001070" y="4824613"/>
            <a:ext cx="1076632" cy="369332"/>
            <a:chOff x="4704120" y="2356972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EC0EF8E-153C-F6BA-F544-7051AEFE95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AF22289-651A-0669-DA72-126CAEF79AF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22E7FC3-4B24-38E6-55A5-1D6C9A4C3A26}"/>
              </a:ext>
            </a:extLst>
          </p:cNvPr>
          <p:cNvGrpSpPr/>
          <p:nvPr/>
        </p:nvGrpSpPr>
        <p:grpSpPr>
          <a:xfrm>
            <a:off x="4342427" y="5053017"/>
            <a:ext cx="1068643" cy="369332"/>
            <a:chOff x="3647644" y="4910075"/>
            <a:chExt cx="1068643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C8A3706-72D9-FA3A-097D-A7F60D4959A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5931021-3A55-1692-1C8D-61B4A4FBE7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8FACD54-67A4-C11D-40C8-4A1221D87C53}"/>
              </a:ext>
            </a:extLst>
          </p:cNvPr>
          <p:cNvGrpSpPr/>
          <p:nvPr/>
        </p:nvGrpSpPr>
        <p:grpSpPr>
          <a:xfrm>
            <a:off x="4846630" y="5298401"/>
            <a:ext cx="1064340" cy="369332"/>
            <a:chOff x="3647644" y="5421073"/>
            <a:chExt cx="1064340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8201983-EDE1-C08D-8586-E9D4BDFE9C8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A828BB4-B21B-9FAB-4623-54A7892EA5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CABF311-98BC-F5D1-2769-53516D6AB0E9}"/>
              </a:ext>
            </a:extLst>
          </p:cNvPr>
          <p:cNvGrpSpPr/>
          <p:nvPr/>
        </p:nvGrpSpPr>
        <p:grpSpPr>
          <a:xfrm>
            <a:off x="2436016" y="5532310"/>
            <a:ext cx="1068643" cy="369332"/>
            <a:chOff x="3647644" y="5359159"/>
            <a:chExt cx="1068643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41A38E4-A0A9-D022-DA49-CDF7DDBAAE4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50CEBC6-94DC-2F51-D456-382C5B7BB4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79B5F47-BA54-AB11-7352-F0C282200C13}"/>
              </a:ext>
            </a:extLst>
          </p:cNvPr>
          <p:cNvGrpSpPr/>
          <p:nvPr/>
        </p:nvGrpSpPr>
        <p:grpSpPr>
          <a:xfrm>
            <a:off x="2444836" y="5990247"/>
            <a:ext cx="1076632" cy="369332"/>
            <a:chOff x="2157212" y="5356391"/>
            <a:chExt cx="1076632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FF81571-5B76-B3F8-6B15-CAFF0179FDE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9AC2AEE-93B8-418A-CEC4-F5681CF7BE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C196B5D-355A-4644-5DDB-AF828D5DE04E}"/>
              </a:ext>
            </a:extLst>
          </p:cNvPr>
          <p:cNvGrpSpPr/>
          <p:nvPr/>
        </p:nvGrpSpPr>
        <p:grpSpPr>
          <a:xfrm>
            <a:off x="3981308" y="5746956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E088614-C440-86F5-DE4B-CF0F76182F2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83546A5-2FEF-F0EA-D0FE-86DA0D7DD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87999F9-A725-5F40-6026-BAD07062B538}"/>
              </a:ext>
            </a:extLst>
          </p:cNvPr>
          <p:cNvSpPr txBox="1"/>
          <p:nvPr/>
        </p:nvSpPr>
        <p:spPr>
          <a:xfrm>
            <a:off x="5960147" y="4840002"/>
            <a:ext cx="1709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"n" = </a:t>
            </a:r>
            <a:r>
              <a:rPr lang="en-US" sz="1600" b="1" dirty="0">
                <a:solidFill>
                  <a:srgbClr val="FFFF00"/>
                </a:solidFill>
              </a:rPr>
              <a:t>Next</a:t>
            </a:r>
            <a:r>
              <a:rPr lang="en-US" sz="1600" dirty="0">
                <a:solidFill>
                  <a:srgbClr val="FFFF00"/>
                </a:solidFill>
              </a:rPr>
              <a:t> step</a:t>
            </a:r>
          </a:p>
        </p:txBody>
      </p:sp>
    </p:spTree>
    <p:extLst>
      <p:ext uri="{BB962C8B-B14F-4D97-AF65-F5344CB8AC3E}">
        <p14:creationId xmlns:p14="http://schemas.microsoft.com/office/powerpoint/2010/main" val="91187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80E744-4D9C-FB6E-2DB7-D2493E700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428" y="1504505"/>
            <a:ext cx="6257143" cy="4761905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CFFB363B-AA84-9407-7521-4C284B5278D1}"/>
              </a:ext>
            </a:extLst>
          </p:cNvPr>
          <p:cNvGrpSpPr/>
          <p:nvPr/>
        </p:nvGrpSpPr>
        <p:grpSpPr>
          <a:xfrm>
            <a:off x="4856809" y="1606464"/>
            <a:ext cx="1076632" cy="369332"/>
            <a:chOff x="4968362" y="2079211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C8412CB-4C54-6B20-D6F1-747C0F3BEE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9A13581-46AB-CEA0-478A-9738D087092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7004C0F-8FC2-62F1-8C80-C38936701019}"/>
              </a:ext>
            </a:extLst>
          </p:cNvPr>
          <p:cNvGrpSpPr/>
          <p:nvPr/>
        </p:nvGrpSpPr>
        <p:grpSpPr>
          <a:xfrm>
            <a:off x="3793006" y="1862783"/>
            <a:ext cx="1076632" cy="369332"/>
            <a:chOff x="4704120" y="2356972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A51299A-A495-24EC-52CE-42188DBDE0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610B360-D29D-F676-7D43-8C0839604F0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FD0D9DC-7A9D-E5C4-7453-AB66A39D6CDB}"/>
              </a:ext>
            </a:extLst>
          </p:cNvPr>
          <p:cNvGrpSpPr/>
          <p:nvPr/>
        </p:nvGrpSpPr>
        <p:grpSpPr>
          <a:xfrm>
            <a:off x="3950815" y="2899662"/>
            <a:ext cx="1068643" cy="369332"/>
            <a:chOff x="3647644" y="4910075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DA31A7C-AB2B-34E9-F553-D84A2E30B4E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A7091CE-3806-DDE2-39C2-BE7246252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F9C129E-BAFE-73D4-47A1-88A93C957864}"/>
              </a:ext>
            </a:extLst>
          </p:cNvPr>
          <p:cNvGrpSpPr/>
          <p:nvPr/>
        </p:nvGrpSpPr>
        <p:grpSpPr>
          <a:xfrm>
            <a:off x="4537639" y="3185194"/>
            <a:ext cx="1064340" cy="369332"/>
            <a:chOff x="3647644" y="5421073"/>
            <a:chExt cx="1064340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C24E5F2-BBA2-43A3-77E4-6F9B24E7E95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63CCE1D-709C-7419-2773-B6A4531D45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2CE8898-6F7B-BB30-6FF2-B9C6E702431A}"/>
              </a:ext>
            </a:extLst>
          </p:cNvPr>
          <p:cNvGrpSpPr/>
          <p:nvPr/>
        </p:nvGrpSpPr>
        <p:grpSpPr>
          <a:xfrm>
            <a:off x="4164379" y="3434130"/>
            <a:ext cx="1068643" cy="369332"/>
            <a:chOff x="3647644" y="5359159"/>
            <a:chExt cx="1068643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7EDBA31-3475-BC23-7F1C-764EFC165F1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809B83C0-733A-DA6E-8538-8652806373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A8B8C62-0636-677A-15A9-1C3B90CE43BB}"/>
              </a:ext>
            </a:extLst>
          </p:cNvPr>
          <p:cNvGrpSpPr/>
          <p:nvPr/>
        </p:nvGrpSpPr>
        <p:grpSpPr>
          <a:xfrm>
            <a:off x="4656958" y="4054850"/>
            <a:ext cx="1076632" cy="369332"/>
            <a:chOff x="2157212" y="5356391"/>
            <a:chExt cx="1076632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D402823-C109-F8F6-2695-1C161DF41A1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05945E79-2E15-E50E-0334-8D6D5BD55A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E6FDC0D-9C86-AE99-6D22-9CAFA2A2C612}"/>
              </a:ext>
            </a:extLst>
          </p:cNvPr>
          <p:cNvGrpSpPr/>
          <p:nvPr/>
        </p:nvGrpSpPr>
        <p:grpSpPr>
          <a:xfrm>
            <a:off x="4692497" y="4570742"/>
            <a:ext cx="1076632" cy="369332"/>
            <a:chOff x="2157212" y="5356391"/>
            <a:chExt cx="1076632" cy="36933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41E89A3-B670-50E3-6C2D-22EA61BE9AA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628E4E69-3D52-D27E-BE8C-DED1DAFEE5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EE80E5F-AE41-A409-B710-AFB3E4F04DEE}"/>
              </a:ext>
            </a:extLst>
          </p:cNvPr>
          <p:cNvGrpSpPr/>
          <p:nvPr/>
        </p:nvGrpSpPr>
        <p:grpSpPr>
          <a:xfrm>
            <a:off x="5848313" y="5251536"/>
            <a:ext cx="1076632" cy="369332"/>
            <a:chOff x="2157212" y="5356391"/>
            <a:chExt cx="1076632" cy="36933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0BED8EB-5A0C-17D8-36A8-9DDDFE9D784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8C0E9E71-1E57-92D7-FC6B-1DFBF28C7B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CD2E387-223A-2152-60CD-16650225AC03}"/>
              </a:ext>
            </a:extLst>
          </p:cNvPr>
          <p:cNvGrpSpPr/>
          <p:nvPr/>
        </p:nvGrpSpPr>
        <p:grpSpPr>
          <a:xfrm>
            <a:off x="4787884" y="3678662"/>
            <a:ext cx="1076632" cy="369332"/>
            <a:chOff x="2157212" y="5356391"/>
            <a:chExt cx="1076632" cy="36933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7EEB685-388C-2C8F-A9DE-CD2F562247F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04146791-2FF6-2978-B267-DBFBB49912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7A7F24E-87E6-81A3-D219-3FC8D5856DEF}"/>
              </a:ext>
            </a:extLst>
          </p:cNvPr>
          <p:cNvGrpSpPr/>
          <p:nvPr/>
        </p:nvGrpSpPr>
        <p:grpSpPr>
          <a:xfrm>
            <a:off x="4721770" y="5765077"/>
            <a:ext cx="1076632" cy="369332"/>
            <a:chOff x="2157212" y="5356391"/>
            <a:chExt cx="1076632" cy="369332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42729F7-D4C1-5B99-2118-E39FC08E617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DA52F044-2D9F-DB9C-04D8-AB722AEB6B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3E0C2E3-6467-9B2D-1FF7-31D49811CA94}"/>
              </a:ext>
            </a:extLst>
          </p:cNvPr>
          <p:cNvSpPr/>
          <p:nvPr/>
        </p:nvSpPr>
        <p:spPr>
          <a:xfrm>
            <a:off x="2167759" y="2412124"/>
            <a:ext cx="890751" cy="29166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53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5BFC33-19F3-45E6-8EB8-6119C7628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047" y="1697171"/>
            <a:ext cx="5923809" cy="314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3D8B449-F24C-86FB-81E1-BF62ED8DAE72}"/>
              </a:ext>
            </a:extLst>
          </p:cNvPr>
          <p:cNvGrpSpPr/>
          <p:nvPr/>
        </p:nvGrpSpPr>
        <p:grpSpPr>
          <a:xfrm>
            <a:off x="3165841" y="1883059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C4F20E1-E1B0-93F2-B867-A66B274BFE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20EC67-C411-78C9-B71A-4D93E0583D3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AC438AE-1DE5-4D54-AE1D-60DB8E3B0277}"/>
              </a:ext>
            </a:extLst>
          </p:cNvPr>
          <p:cNvGrpSpPr/>
          <p:nvPr/>
        </p:nvGrpSpPr>
        <p:grpSpPr>
          <a:xfrm>
            <a:off x="6272669" y="2090648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489064C-6FFA-DB0B-5A15-DABFF142C4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92012E-F99D-4745-65ED-8153FE65E3C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9FE38E-01A5-0836-D247-6CDD6C4939CB}"/>
              </a:ext>
            </a:extLst>
          </p:cNvPr>
          <p:cNvGrpSpPr/>
          <p:nvPr/>
        </p:nvGrpSpPr>
        <p:grpSpPr>
          <a:xfrm>
            <a:off x="5243475" y="2317240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A66B09-7C81-0395-F989-03BAC3F7C16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F6BA71C-5785-9447-FFBB-1314076ACE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E1BE5E9-2845-625E-4925-3E6CE07CABE1}"/>
              </a:ext>
            </a:extLst>
          </p:cNvPr>
          <p:cNvGrpSpPr/>
          <p:nvPr/>
        </p:nvGrpSpPr>
        <p:grpSpPr>
          <a:xfrm>
            <a:off x="3677002" y="2545482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22BEAF-1516-7BC4-A356-8637B988BD0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8A7B19C-92EB-FA42-48DB-130B4B23EE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FD74C45-2BC0-0FB8-2A09-2887D1F0DC4A}"/>
              </a:ext>
            </a:extLst>
          </p:cNvPr>
          <p:cNvGrpSpPr/>
          <p:nvPr/>
        </p:nvGrpSpPr>
        <p:grpSpPr>
          <a:xfrm>
            <a:off x="5672677" y="2750829"/>
            <a:ext cx="1068643" cy="369332"/>
            <a:chOff x="3647644" y="5359159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56A3EFE-BF6D-4ADE-DA76-35185371C9B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1665799-AD35-9ABA-7C9F-4B396A1930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5A37E83-8536-1FB0-17B7-3E9466E04718}"/>
              </a:ext>
            </a:extLst>
          </p:cNvPr>
          <p:cNvGrpSpPr/>
          <p:nvPr/>
        </p:nvGrpSpPr>
        <p:grpSpPr>
          <a:xfrm>
            <a:off x="4505369" y="3400959"/>
            <a:ext cx="1076632" cy="369332"/>
            <a:chOff x="2157212" y="5356391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14D302-E700-7248-6E04-8DAD6AF47C7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6CF2916-C3BA-5B8E-3140-E7016EACAA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25CE65B-D22F-B7F7-A7D7-26CC94448D7D}"/>
              </a:ext>
            </a:extLst>
          </p:cNvPr>
          <p:cNvGrpSpPr/>
          <p:nvPr/>
        </p:nvGrpSpPr>
        <p:grpSpPr>
          <a:xfrm>
            <a:off x="7454022" y="3606971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BFFA09E-38FC-95E2-B8A8-63FC9B20528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57BDCA9-33A6-DB77-BCFB-C038BEAD4B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9E2E32B-9A4C-DCBE-27FC-DFFE75A80A04}"/>
              </a:ext>
            </a:extLst>
          </p:cNvPr>
          <p:cNvGrpSpPr/>
          <p:nvPr/>
        </p:nvGrpSpPr>
        <p:grpSpPr>
          <a:xfrm>
            <a:off x="4665822" y="3831172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FCC518B-D2C2-86C2-75E6-7F0BB69B2EA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2607564-9583-D7C6-C816-E8A86CCFB3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987379E-85CF-662C-7524-97D724F9115A}"/>
              </a:ext>
            </a:extLst>
          </p:cNvPr>
          <p:cNvGrpSpPr/>
          <p:nvPr/>
        </p:nvGrpSpPr>
        <p:grpSpPr>
          <a:xfrm>
            <a:off x="4125992" y="2960104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2E9739A-95ED-A2F4-2265-9E431A10D74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592DFE-05C0-C1A2-0376-4648D0EF3C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F826740-BABE-4660-C832-ACC995A82477}"/>
              </a:ext>
            </a:extLst>
          </p:cNvPr>
          <p:cNvGrpSpPr/>
          <p:nvPr/>
        </p:nvGrpSpPr>
        <p:grpSpPr>
          <a:xfrm>
            <a:off x="3979530" y="4485270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90D8102-E70B-57A8-F926-F4BAD8B166D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F51ECAE-FD59-426F-30E9-2027DC794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A28356D-D05E-1E79-5F54-F3ED83A3B0D9}"/>
              </a:ext>
            </a:extLst>
          </p:cNvPr>
          <p:cNvSpPr/>
          <p:nvPr/>
        </p:nvSpPr>
        <p:spPr>
          <a:xfrm>
            <a:off x="1834280" y="1745456"/>
            <a:ext cx="837483" cy="19288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D7E1729-0974-79D3-67ED-98C469E08619}"/>
              </a:ext>
            </a:extLst>
          </p:cNvPr>
          <p:cNvSpPr/>
          <p:nvPr/>
        </p:nvSpPr>
        <p:spPr>
          <a:xfrm>
            <a:off x="2281595" y="3697577"/>
            <a:ext cx="2533489" cy="19288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1222896-A656-272A-85D0-63EB204271B1}"/>
              </a:ext>
            </a:extLst>
          </p:cNvPr>
          <p:cNvSpPr/>
          <p:nvPr/>
        </p:nvSpPr>
        <p:spPr>
          <a:xfrm>
            <a:off x="5173096" y="3704291"/>
            <a:ext cx="2176205" cy="19288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1465854-7157-D35B-779A-10D19DD5BE71}"/>
              </a:ext>
            </a:extLst>
          </p:cNvPr>
          <p:cNvSpPr/>
          <p:nvPr/>
        </p:nvSpPr>
        <p:spPr>
          <a:xfrm>
            <a:off x="2999185" y="2841601"/>
            <a:ext cx="726360" cy="19288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23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7" grpId="0" animBg="1"/>
      <p:bldP spid="39" grpId="0" animBg="1"/>
      <p:bldP spid="4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B080FE3-DD43-A85A-AD11-F609CA668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Line Callout 2 5">
                <a:extLst>
                  <a:ext uri="{FF2B5EF4-FFF2-40B4-BE49-F238E27FC236}">
                    <a16:creationId xmlns:a16="http://schemas.microsoft.com/office/drawing/2014/main" id="{70617DAA-B1FE-7243-BFA3-9A50ACB3D85E}"/>
                  </a:ext>
                </a:extLst>
              </p:cNvPr>
              <p:cNvSpPr/>
              <p:nvPr/>
            </p:nvSpPr>
            <p:spPr>
              <a:xfrm>
                <a:off x="683020" y="4610931"/>
                <a:ext cx="1345293" cy="1161143"/>
              </a:xfrm>
              <a:prstGeom prst="borderCallout2">
                <a:avLst>
                  <a:gd name="adj1" fmla="val 46951"/>
                  <a:gd name="adj2" fmla="val 107634"/>
                  <a:gd name="adj3" fmla="val 58134"/>
                  <a:gd name="adj4" fmla="val 149799"/>
                  <a:gd name="adj5" fmla="val 93867"/>
                  <a:gd name="adj6" fmla="val 186296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All cluster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points start at (0,0) </a:t>
                </a:r>
              </a:p>
            </p:txBody>
          </p:sp>
        </mc:Choice>
        <mc:Fallback xmlns="">
          <p:sp>
            <p:nvSpPr>
              <p:cNvPr id="39" name="Line Callout 2 5">
                <a:extLst>
                  <a:ext uri="{FF2B5EF4-FFF2-40B4-BE49-F238E27FC236}">
                    <a16:creationId xmlns:a16="http://schemas.microsoft.com/office/drawing/2014/main" id="{70617DAA-B1FE-7243-BFA3-9A50ACB3D8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20" y="4610931"/>
                <a:ext cx="1345293" cy="1161143"/>
              </a:xfrm>
              <a:prstGeom prst="borderCallout2">
                <a:avLst>
                  <a:gd name="adj1" fmla="val 46951"/>
                  <a:gd name="adj2" fmla="val 107634"/>
                  <a:gd name="adj3" fmla="val 58134"/>
                  <a:gd name="adj4" fmla="val 149799"/>
                  <a:gd name="adj5" fmla="val 93867"/>
                  <a:gd name="adj6" fmla="val 186296"/>
                </a:avLst>
              </a:prstGeom>
              <a:blipFill>
                <a:blip r:embed="rId3"/>
                <a:stretch>
                  <a:fillRect l="-1163"/>
                </a:stretch>
              </a:blipFill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Line Callout 2 6">
            <a:extLst>
              <a:ext uri="{FF2B5EF4-FFF2-40B4-BE49-F238E27FC236}">
                <a16:creationId xmlns:a16="http://schemas.microsoft.com/office/drawing/2014/main" id="{F141C5F2-605C-B537-9D24-6F024B67F96C}"/>
              </a:ext>
            </a:extLst>
          </p:cNvPr>
          <p:cNvSpPr/>
          <p:nvPr/>
        </p:nvSpPr>
        <p:spPr>
          <a:xfrm>
            <a:off x="2286000" y="3361284"/>
            <a:ext cx="2286000" cy="1161143"/>
          </a:xfrm>
          <a:prstGeom prst="borderCallout2">
            <a:avLst>
              <a:gd name="adj1" fmla="val -9414"/>
              <a:gd name="adj2" fmla="val 73861"/>
              <a:gd name="adj3" fmla="val -42643"/>
              <a:gd name="adj4" fmla="val 90056"/>
              <a:gd name="adj5" fmla="val -29971"/>
              <a:gd name="adj6" fmla="val 110375"/>
            </a:avLst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points are initially assigned in a round-robin fashion to an arbitrary cluster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45DF9E-C3A8-9E1C-4EDA-4C174C540811}"/>
              </a:ext>
            </a:extLst>
          </p:cNvPr>
          <p:cNvSpPr txBox="1"/>
          <p:nvPr/>
        </p:nvSpPr>
        <p:spPr>
          <a:xfrm>
            <a:off x="5890456" y="5095747"/>
            <a:ext cx="2369617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Press </a:t>
            </a:r>
            <a:r>
              <a:rPr lang="en-US" b="1" dirty="0"/>
              <a:t>n </a:t>
            </a:r>
            <a:r>
              <a:rPr lang="en-US" b="1" dirty="0">
                <a:solidFill>
                  <a:srgbClr val="FF0000"/>
                </a:solidFill>
              </a:rPr>
              <a:t>to single step the cluster algorithm</a:t>
            </a:r>
          </a:p>
        </p:txBody>
      </p:sp>
    </p:spTree>
    <p:extLst>
      <p:ext uri="{BB962C8B-B14F-4D97-AF65-F5344CB8AC3E}">
        <p14:creationId xmlns:p14="http://schemas.microsoft.com/office/powerpoint/2010/main" val="241026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02AC90-EBB9-A389-7465-B244416F9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Line Callout 2 5">
                <a:extLst>
                  <a:ext uri="{FF2B5EF4-FFF2-40B4-BE49-F238E27FC236}">
                    <a16:creationId xmlns:a16="http://schemas.microsoft.com/office/drawing/2014/main" id="{F3A0511A-9EAE-0AE9-CE9B-1CD0A9460204}"/>
                  </a:ext>
                </a:extLst>
              </p:cNvPr>
              <p:cNvSpPr/>
              <p:nvPr/>
            </p:nvSpPr>
            <p:spPr>
              <a:xfrm>
                <a:off x="708478" y="4173298"/>
                <a:ext cx="1345293" cy="1161143"/>
              </a:xfrm>
              <a:prstGeom prst="borderCallout2">
                <a:avLst>
                  <a:gd name="adj1" fmla="val 35332"/>
                  <a:gd name="adj2" fmla="val 107634"/>
                  <a:gd name="adj3" fmla="val 24312"/>
                  <a:gd name="adj4" fmla="val 197120"/>
                  <a:gd name="adj5" fmla="val 46597"/>
                  <a:gd name="adj6" fmla="val 293465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Cluster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points have moved </a:t>
                </a:r>
              </a:p>
            </p:txBody>
          </p:sp>
        </mc:Choice>
        <mc:Fallback xmlns="">
          <p:sp>
            <p:nvSpPr>
              <p:cNvPr id="10" name="Line Callout 2 5">
                <a:extLst>
                  <a:ext uri="{FF2B5EF4-FFF2-40B4-BE49-F238E27FC236}">
                    <a16:creationId xmlns:a16="http://schemas.microsoft.com/office/drawing/2014/main" id="{F3A0511A-9EAE-0AE9-CE9B-1CD0A94602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78" y="4173298"/>
                <a:ext cx="1345293" cy="1161143"/>
              </a:xfrm>
              <a:prstGeom prst="borderCallout2">
                <a:avLst>
                  <a:gd name="adj1" fmla="val 35332"/>
                  <a:gd name="adj2" fmla="val 107634"/>
                  <a:gd name="adj3" fmla="val 24312"/>
                  <a:gd name="adj4" fmla="val 197120"/>
                  <a:gd name="adj5" fmla="val 46597"/>
                  <a:gd name="adj6" fmla="val 293465"/>
                </a:avLst>
              </a:prstGeom>
              <a:blipFill>
                <a:blip r:embed="rId3"/>
                <a:stretch>
                  <a:fillRect l="-600"/>
                </a:stretch>
              </a:blipFill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Line Callout 2 6">
                <a:extLst>
                  <a:ext uri="{FF2B5EF4-FFF2-40B4-BE49-F238E27FC236}">
                    <a16:creationId xmlns:a16="http://schemas.microsoft.com/office/drawing/2014/main" id="{C3FB7ED2-EF10-7676-62E9-4727A99FF935}"/>
                  </a:ext>
                </a:extLst>
              </p:cNvPr>
              <p:cNvSpPr/>
              <p:nvPr/>
            </p:nvSpPr>
            <p:spPr>
              <a:xfrm>
                <a:off x="1745546" y="2415390"/>
                <a:ext cx="1719943" cy="1161143"/>
              </a:xfrm>
              <a:prstGeom prst="borderCallout2">
                <a:avLst>
                  <a:gd name="adj1" fmla="val 25957"/>
                  <a:gd name="adj2" fmla="val 104258"/>
                  <a:gd name="adj3" fmla="val 44492"/>
                  <a:gd name="adj4" fmla="val 148124"/>
                  <a:gd name="adj5" fmla="val 73504"/>
                  <a:gd name="adj6" fmla="val 17458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Data points are assigned to the cluster with closest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point </a:t>
                </a:r>
              </a:p>
            </p:txBody>
          </p:sp>
        </mc:Choice>
        <mc:Fallback xmlns="">
          <p:sp>
            <p:nvSpPr>
              <p:cNvPr id="11" name="Line Callout 2 6">
                <a:extLst>
                  <a:ext uri="{FF2B5EF4-FFF2-40B4-BE49-F238E27FC236}">
                    <a16:creationId xmlns:a16="http://schemas.microsoft.com/office/drawing/2014/main" id="{C3FB7ED2-EF10-7676-62E9-4727A99FF9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546" y="2415390"/>
                <a:ext cx="1719943" cy="1161143"/>
              </a:xfrm>
              <a:prstGeom prst="borderCallout2">
                <a:avLst>
                  <a:gd name="adj1" fmla="val 25957"/>
                  <a:gd name="adj2" fmla="val 104258"/>
                  <a:gd name="adj3" fmla="val 44492"/>
                  <a:gd name="adj4" fmla="val 148124"/>
                  <a:gd name="adj5" fmla="val 73504"/>
                  <a:gd name="adj6" fmla="val 174580"/>
                </a:avLst>
              </a:prstGeom>
              <a:blipFill>
                <a:blip r:embed="rId4"/>
                <a:stretch>
                  <a:fillRect t="-3061" b="-7653"/>
                </a:stretch>
              </a:blipFill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ine Callout 2 7">
            <a:extLst>
              <a:ext uri="{FF2B5EF4-FFF2-40B4-BE49-F238E27FC236}">
                <a16:creationId xmlns:a16="http://schemas.microsoft.com/office/drawing/2014/main" id="{B133F655-3E38-DE8D-804C-4991D30ED4B8}"/>
              </a:ext>
            </a:extLst>
          </p:cNvPr>
          <p:cNvSpPr/>
          <p:nvPr/>
        </p:nvSpPr>
        <p:spPr>
          <a:xfrm>
            <a:off x="6626678" y="2862496"/>
            <a:ext cx="1719943" cy="1161143"/>
          </a:xfrm>
          <a:prstGeom prst="borderCallout2">
            <a:avLst>
              <a:gd name="adj1" fmla="val 47094"/>
              <a:gd name="adj2" fmla="val -6153"/>
              <a:gd name="adj3" fmla="val 55613"/>
              <a:gd name="adj4" fmla="val -40145"/>
              <a:gd name="adj5" fmla="val 98120"/>
              <a:gd name="adj6" fmla="val -50248"/>
            </a:avLst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algorithm is trying to converge to three clusters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750255-A138-4AE9-E066-47D26ED7B411}"/>
              </a:ext>
            </a:extLst>
          </p:cNvPr>
          <p:cNvSpPr txBox="1"/>
          <p:nvPr/>
        </p:nvSpPr>
        <p:spPr>
          <a:xfrm>
            <a:off x="5890456" y="5095747"/>
            <a:ext cx="2369617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Press </a:t>
            </a:r>
            <a:r>
              <a:rPr lang="en-US" b="1" dirty="0"/>
              <a:t>n </a:t>
            </a:r>
            <a:r>
              <a:rPr lang="en-US" b="1" dirty="0">
                <a:solidFill>
                  <a:srgbClr val="FF0000"/>
                </a:solidFill>
              </a:rPr>
              <a:t>to single step the cluster algorithm</a:t>
            </a:r>
          </a:p>
        </p:txBody>
      </p:sp>
    </p:spTree>
    <p:extLst>
      <p:ext uri="{BB962C8B-B14F-4D97-AF65-F5344CB8AC3E}">
        <p14:creationId xmlns:p14="http://schemas.microsoft.com/office/powerpoint/2010/main" val="73730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D82C21-F5A6-43E4-6CC3-480566447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401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750255-A138-4AE9-E066-47D26ED7B411}"/>
              </a:ext>
            </a:extLst>
          </p:cNvPr>
          <p:cNvSpPr txBox="1"/>
          <p:nvPr/>
        </p:nvSpPr>
        <p:spPr>
          <a:xfrm>
            <a:off x="5890456" y="5095747"/>
            <a:ext cx="2369617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Press </a:t>
            </a:r>
            <a:r>
              <a:rPr lang="en-US" b="1" dirty="0"/>
              <a:t>n </a:t>
            </a:r>
            <a:r>
              <a:rPr lang="en-US" b="1" dirty="0">
                <a:solidFill>
                  <a:srgbClr val="FF0000"/>
                </a:solidFill>
              </a:rPr>
              <a:t>to single step the cluster algorithm</a:t>
            </a:r>
          </a:p>
        </p:txBody>
      </p:sp>
    </p:spTree>
    <p:extLst>
      <p:ext uri="{BB962C8B-B14F-4D97-AF65-F5344CB8AC3E}">
        <p14:creationId xmlns:p14="http://schemas.microsoft.com/office/powerpoint/2010/main" val="43160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5F8E01-7B4C-623B-F75F-6CF962928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401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750255-A138-4AE9-E066-47D26ED7B411}"/>
              </a:ext>
            </a:extLst>
          </p:cNvPr>
          <p:cNvSpPr txBox="1"/>
          <p:nvPr/>
        </p:nvSpPr>
        <p:spPr>
          <a:xfrm>
            <a:off x="5890456" y="5095747"/>
            <a:ext cx="2369617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Press </a:t>
            </a:r>
            <a:r>
              <a:rPr lang="en-US" b="1" dirty="0"/>
              <a:t>n </a:t>
            </a:r>
            <a:r>
              <a:rPr lang="en-US" b="1" dirty="0">
                <a:solidFill>
                  <a:srgbClr val="FF0000"/>
                </a:solidFill>
              </a:rPr>
              <a:t>to single step the cluster algorithm</a:t>
            </a:r>
          </a:p>
        </p:txBody>
      </p:sp>
    </p:spTree>
    <p:extLst>
      <p:ext uri="{BB962C8B-B14F-4D97-AF65-F5344CB8AC3E}">
        <p14:creationId xmlns:p14="http://schemas.microsoft.com/office/powerpoint/2010/main" val="228141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1B8C7B-1F5D-7527-399B-ECE71C669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401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750255-A138-4AE9-E066-47D26ED7B411}"/>
              </a:ext>
            </a:extLst>
          </p:cNvPr>
          <p:cNvSpPr txBox="1"/>
          <p:nvPr/>
        </p:nvSpPr>
        <p:spPr>
          <a:xfrm>
            <a:off x="5890456" y="5095747"/>
            <a:ext cx="2369617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Press </a:t>
            </a:r>
            <a:r>
              <a:rPr lang="en-US" b="1" dirty="0"/>
              <a:t>n </a:t>
            </a:r>
            <a:r>
              <a:rPr lang="en-US" b="1" dirty="0">
                <a:solidFill>
                  <a:srgbClr val="FF0000"/>
                </a:solidFill>
              </a:rPr>
              <a:t>to single step the cluster algorithm</a:t>
            </a:r>
          </a:p>
        </p:txBody>
      </p:sp>
    </p:spTree>
    <p:extLst>
      <p:ext uri="{BB962C8B-B14F-4D97-AF65-F5344CB8AC3E}">
        <p14:creationId xmlns:p14="http://schemas.microsoft.com/office/powerpoint/2010/main" val="122312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1B8C7B-1F5D-7527-399B-ECE71C669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401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86EE30-B878-185A-8151-7B50B6236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890" y="5299925"/>
            <a:ext cx="3365460" cy="3172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Line Callout 2 5">
                <a:extLst>
                  <a:ext uri="{FF2B5EF4-FFF2-40B4-BE49-F238E27FC236}">
                    <a16:creationId xmlns:a16="http://schemas.microsoft.com/office/drawing/2014/main" id="{80419F7D-8555-A3C0-F6A4-28A1AF461C96}"/>
                  </a:ext>
                </a:extLst>
              </p:cNvPr>
              <p:cNvSpPr/>
              <p:nvPr/>
            </p:nvSpPr>
            <p:spPr>
              <a:xfrm>
                <a:off x="922506" y="4183752"/>
                <a:ext cx="1345293" cy="1161143"/>
              </a:xfrm>
              <a:prstGeom prst="borderCallout2">
                <a:avLst>
                  <a:gd name="adj1" fmla="val 35332"/>
                  <a:gd name="adj2" fmla="val 107634"/>
                  <a:gd name="adj3" fmla="val 48062"/>
                  <a:gd name="adj4" fmla="val 193344"/>
                  <a:gd name="adj5" fmla="val 92720"/>
                  <a:gd name="adj6" fmla="val 250181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No cluster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points have moved </a:t>
                </a:r>
              </a:p>
            </p:txBody>
          </p:sp>
        </mc:Choice>
        <mc:Fallback xmlns="">
          <p:sp>
            <p:nvSpPr>
              <p:cNvPr id="8" name="Line Callout 2 5">
                <a:extLst>
                  <a:ext uri="{FF2B5EF4-FFF2-40B4-BE49-F238E27FC236}">
                    <a16:creationId xmlns:a16="http://schemas.microsoft.com/office/drawing/2014/main" id="{80419F7D-8555-A3C0-F6A4-28A1AF461C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06" y="4183752"/>
                <a:ext cx="1345293" cy="1161143"/>
              </a:xfrm>
              <a:prstGeom prst="borderCallout2">
                <a:avLst>
                  <a:gd name="adj1" fmla="val 35332"/>
                  <a:gd name="adj2" fmla="val 107634"/>
                  <a:gd name="adj3" fmla="val 48062"/>
                  <a:gd name="adj4" fmla="val 193344"/>
                  <a:gd name="adj5" fmla="val 92720"/>
                  <a:gd name="adj6" fmla="val 250181"/>
                </a:avLst>
              </a:prstGeom>
              <a:blipFill>
                <a:blip r:embed="rId4"/>
                <a:stretch>
                  <a:fillRect l="-701"/>
                </a:stretch>
              </a:blipFill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ine Callout 2 6">
            <a:extLst>
              <a:ext uri="{FF2B5EF4-FFF2-40B4-BE49-F238E27FC236}">
                <a16:creationId xmlns:a16="http://schemas.microsoft.com/office/drawing/2014/main" id="{72F4B17C-BCA9-3F40-64CC-CA2C74D2CE63}"/>
              </a:ext>
            </a:extLst>
          </p:cNvPr>
          <p:cNvSpPr/>
          <p:nvPr/>
        </p:nvSpPr>
        <p:spPr>
          <a:xfrm>
            <a:off x="1887571" y="2765619"/>
            <a:ext cx="1719943" cy="1161143"/>
          </a:xfrm>
          <a:prstGeom prst="borderCallout2">
            <a:avLst>
              <a:gd name="adj1" fmla="val 25957"/>
              <a:gd name="adj2" fmla="val 104258"/>
              <a:gd name="adj3" fmla="val 1328"/>
              <a:gd name="adj4" fmla="val 142702"/>
              <a:gd name="adj5" fmla="val 19242"/>
              <a:gd name="adj6" fmla="val 174812"/>
            </a:avLst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data points have changed their cluster assignment</a:t>
            </a:r>
          </a:p>
        </p:txBody>
      </p:sp>
    </p:spTree>
    <p:extLst>
      <p:ext uri="{BB962C8B-B14F-4D97-AF65-F5344CB8AC3E}">
        <p14:creationId xmlns:p14="http://schemas.microsoft.com/office/powerpoint/2010/main" val="263386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k-means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77" y="1651194"/>
            <a:ext cx="8854832" cy="444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62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Method of Least Squares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21029" y="2707109"/>
                <a:ext cx="850194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𝑏𝑥𝑦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𝑎𝑏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𝑎𝑐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𝑏𝑐𝑥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29" y="2707109"/>
                <a:ext cx="8501943" cy="307777"/>
              </a:xfrm>
              <a:prstGeom prst="rect">
                <a:avLst/>
              </a:prstGeom>
              <a:blipFill>
                <a:blip r:embed="rId3"/>
                <a:stretch>
                  <a:fillRect l="-287" t="-196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237271" y="3444826"/>
                <a:ext cx="2289858" cy="526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271" y="3444826"/>
                <a:ext cx="2289858" cy="5267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38419" y="3325760"/>
            <a:ext cx="2505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 S to have a </a:t>
            </a:r>
            <a:r>
              <a:rPr lang="en-US" b="1" dirty="0"/>
              <a:t>minimum</a:t>
            </a:r>
            <a:r>
              <a:rPr lang="en-US" dirty="0"/>
              <a:t>, these partial derivatives must exist: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544112" y="4432099"/>
                <a:ext cx="4228402" cy="619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112" y="4432099"/>
                <a:ext cx="4228402" cy="6190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544112" y="5202133"/>
                <a:ext cx="3984360" cy="619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112" y="5202133"/>
                <a:ext cx="3984360" cy="6190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2544112" y="5911593"/>
                <a:ext cx="3615990" cy="6190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112" y="5911593"/>
                <a:ext cx="3615990" cy="6190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318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0" grpId="0"/>
      <p:bldP spid="18" grpId="0"/>
      <p:bldP spid="1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n-Dimensional k-means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016" y="1468581"/>
            <a:ext cx="4657969" cy="487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161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B430B36-2A02-0232-EBF1-23A83F9C3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295" y="2902769"/>
            <a:ext cx="3967410" cy="10093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4DAE480-D0C4-CB39-6962-1C4D9EED5768}"/>
              </a:ext>
            </a:extLst>
          </p:cNvPr>
          <p:cNvGrpSpPr/>
          <p:nvPr/>
        </p:nvGrpSpPr>
        <p:grpSpPr>
          <a:xfrm>
            <a:off x="6508555" y="3236451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8932BF-5A29-7348-EF2F-06AEB8CE4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11D0057-9D58-C47D-2CC4-00CDEBABA27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4AE929F7-6AE1-9DBA-E73D-62F4741C3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046" y="4585836"/>
            <a:ext cx="1961905" cy="1523810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29E6843B-0DE3-2CB7-8934-ADFB59659BBD}"/>
              </a:ext>
            </a:extLst>
          </p:cNvPr>
          <p:cNvSpPr/>
          <p:nvPr/>
        </p:nvSpPr>
        <p:spPr>
          <a:xfrm>
            <a:off x="788910" y="4585836"/>
            <a:ext cx="2379710" cy="1009376"/>
          </a:xfrm>
          <a:prstGeom prst="wedgeRectCallout">
            <a:avLst>
              <a:gd name="adj1" fmla="val 106247"/>
              <a:gd name="adj2" fmla="val 397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This point is a </a:t>
            </a:r>
          </a:p>
          <a:p>
            <a:pPr algn="ctr"/>
            <a:r>
              <a:rPr lang="en-US" b="1" dirty="0">
                <a:solidFill>
                  <a:srgbClr val="FFFF00"/>
                </a:solidFill>
              </a:rPr>
              <a:t>data outlier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858971-7473-8054-B51B-9EAA3B26898A}"/>
              </a:ext>
            </a:extLst>
          </p:cNvPr>
          <p:cNvSpPr/>
          <p:nvPr/>
        </p:nvSpPr>
        <p:spPr>
          <a:xfrm>
            <a:off x="5864773" y="3260100"/>
            <a:ext cx="624709" cy="31079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3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745890-F688-52A0-F724-D0B717E82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sp>
        <p:nvSpPr>
          <p:cNvPr id="39" name="Line Callout 2 5">
            <a:extLst>
              <a:ext uri="{FF2B5EF4-FFF2-40B4-BE49-F238E27FC236}">
                <a16:creationId xmlns:a16="http://schemas.microsoft.com/office/drawing/2014/main" id="{70617DAA-B1FE-7243-BFA3-9A50ACB3D85E}"/>
              </a:ext>
            </a:extLst>
          </p:cNvPr>
          <p:cNvSpPr/>
          <p:nvPr/>
        </p:nvSpPr>
        <p:spPr>
          <a:xfrm>
            <a:off x="750475" y="2283261"/>
            <a:ext cx="1345293" cy="1161143"/>
          </a:xfrm>
          <a:prstGeom prst="borderCallout2">
            <a:avLst>
              <a:gd name="adj1" fmla="val 46951"/>
              <a:gd name="adj2" fmla="val 107634"/>
              <a:gd name="adj3" fmla="val 29732"/>
              <a:gd name="adj4" fmla="val 143670"/>
              <a:gd name="adj5" fmla="val 56428"/>
              <a:gd name="adj6" fmla="val 206353"/>
            </a:avLst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This is a data outlier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45DF9E-C3A8-9E1C-4EDA-4C174C540811}"/>
              </a:ext>
            </a:extLst>
          </p:cNvPr>
          <p:cNvSpPr txBox="1"/>
          <p:nvPr/>
        </p:nvSpPr>
        <p:spPr>
          <a:xfrm>
            <a:off x="5890456" y="5095747"/>
            <a:ext cx="2369617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Press </a:t>
            </a:r>
            <a:r>
              <a:rPr lang="en-US" b="1" dirty="0"/>
              <a:t>n </a:t>
            </a:r>
            <a:r>
              <a:rPr lang="en-US" b="1" dirty="0">
                <a:solidFill>
                  <a:srgbClr val="FF0000"/>
                </a:solidFill>
              </a:rPr>
              <a:t>to single step the cluster algorithm</a:t>
            </a:r>
          </a:p>
        </p:txBody>
      </p:sp>
    </p:spTree>
    <p:extLst>
      <p:ext uri="{BB962C8B-B14F-4D97-AF65-F5344CB8AC3E}">
        <p14:creationId xmlns:p14="http://schemas.microsoft.com/office/powerpoint/2010/main" val="307390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F88C01-AE15-EECA-F0D4-B34D7043C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sp>
        <p:nvSpPr>
          <p:cNvPr id="39" name="Line Callout 2 5">
            <a:extLst>
              <a:ext uri="{FF2B5EF4-FFF2-40B4-BE49-F238E27FC236}">
                <a16:creationId xmlns:a16="http://schemas.microsoft.com/office/drawing/2014/main" id="{70617DAA-B1FE-7243-BFA3-9A50ACB3D85E}"/>
              </a:ext>
            </a:extLst>
          </p:cNvPr>
          <p:cNvSpPr/>
          <p:nvPr/>
        </p:nvSpPr>
        <p:spPr>
          <a:xfrm>
            <a:off x="750475" y="2283261"/>
            <a:ext cx="1345293" cy="1161143"/>
          </a:xfrm>
          <a:prstGeom prst="borderCallout2">
            <a:avLst>
              <a:gd name="adj1" fmla="val 46951"/>
              <a:gd name="adj2" fmla="val 107634"/>
              <a:gd name="adj3" fmla="val 29732"/>
              <a:gd name="adj4" fmla="val 143670"/>
              <a:gd name="adj5" fmla="val 56428"/>
              <a:gd name="adj6" fmla="val 206353"/>
            </a:avLst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outlier has skewed the </a:t>
            </a:r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dirty="0">
                <a:solidFill>
                  <a:schemeClr val="tx1"/>
                </a:solidFill>
              </a:rPr>
              <a:t> cluster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76672E-1CB7-6252-3C9E-1992F006D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890" y="5299925"/>
            <a:ext cx="3365460" cy="3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86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D2F6E4-E3D8-C889-89A8-A99ED21CF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638" y="2905190"/>
            <a:ext cx="4262721" cy="1121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4DAE480-D0C4-CB39-6962-1C4D9EED5768}"/>
              </a:ext>
            </a:extLst>
          </p:cNvPr>
          <p:cNvGrpSpPr/>
          <p:nvPr/>
        </p:nvGrpSpPr>
        <p:grpSpPr>
          <a:xfrm>
            <a:off x="5328744" y="2979722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8932BF-5A29-7348-EF2F-06AEB8CE4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11D0057-9D58-C47D-2CC4-00CDEBABA27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975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8EBF6F-E32F-6070-C9BF-C38AA98F4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45DF9E-C3A8-9E1C-4EDA-4C174C540811}"/>
              </a:ext>
            </a:extLst>
          </p:cNvPr>
          <p:cNvSpPr txBox="1"/>
          <p:nvPr/>
        </p:nvSpPr>
        <p:spPr>
          <a:xfrm>
            <a:off x="5890456" y="5095747"/>
            <a:ext cx="2369617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Press </a:t>
            </a:r>
            <a:r>
              <a:rPr lang="en-US" b="1" dirty="0"/>
              <a:t>n </a:t>
            </a:r>
            <a:r>
              <a:rPr lang="en-US" b="1" dirty="0">
                <a:solidFill>
                  <a:srgbClr val="FF0000"/>
                </a:solidFill>
              </a:rPr>
              <a:t>to single step the cluster algorithm</a:t>
            </a:r>
          </a:p>
        </p:txBody>
      </p:sp>
    </p:spTree>
    <p:extLst>
      <p:ext uri="{BB962C8B-B14F-4D97-AF65-F5344CB8AC3E}">
        <p14:creationId xmlns:p14="http://schemas.microsoft.com/office/powerpoint/2010/main" val="285806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18EA50-3CB1-F6CD-8BA8-CFC2EA793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sp>
        <p:nvSpPr>
          <p:cNvPr id="39" name="Line Callout 2 5">
            <a:extLst>
              <a:ext uri="{FF2B5EF4-FFF2-40B4-BE49-F238E27FC236}">
                <a16:creationId xmlns:a16="http://schemas.microsoft.com/office/drawing/2014/main" id="{70617DAA-B1FE-7243-BFA3-9A50ACB3D85E}"/>
              </a:ext>
            </a:extLst>
          </p:cNvPr>
          <p:cNvSpPr/>
          <p:nvPr/>
        </p:nvSpPr>
        <p:spPr>
          <a:xfrm>
            <a:off x="6054307" y="2267857"/>
            <a:ext cx="1345293" cy="1161143"/>
          </a:xfrm>
          <a:prstGeom prst="borderCallout2">
            <a:avLst>
              <a:gd name="adj1" fmla="val 48887"/>
              <a:gd name="adj2" fmla="val -4350"/>
              <a:gd name="adj3" fmla="val 60070"/>
              <a:gd name="adj4" fmla="val -23470"/>
              <a:gd name="adj5" fmla="val 120977"/>
              <a:gd name="adj6" fmla="val -33772"/>
            </a:avLst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outlier has skewed the </a:t>
            </a:r>
            <a:r>
              <a:rPr lang="en-US" b="1" dirty="0">
                <a:solidFill>
                  <a:srgbClr val="0000FF"/>
                </a:solidFill>
              </a:rPr>
              <a:t>blue</a:t>
            </a:r>
            <a:r>
              <a:rPr lang="en-US" dirty="0">
                <a:solidFill>
                  <a:schemeClr val="tx1"/>
                </a:solidFill>
              </a:rPr>
              <a:t> cluster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76672E-1CB7-6252-3C9E-1992F006D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890" y="5299925"/>
            <a:ext cx="3365460" cy="3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8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6BCC90-00E9-0DCA-14E9-91CB9EA77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449" y="2911272"/>
            <a:ext cx="4327099" cy="11122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4DAE480-D0C4-CB39-6962-1C4D9EED5768}"/>
              </a:ext>
            </a:extLst>
          </p:cNvPr>
          <p:cNvGrpSpPr/>
          <p:nvPr/>
        </p:nvGrpSpPr>
        <p:grpSpPr>
          <a:xfrm>
            <a:off x="5218388" y="2956461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8932BF-5A29-7348-EF2F-06AEB8CE4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11D0057-9D58-C47D-2CC4-00CDEBABA27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054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19649C-E80E-06DC-37BB-79350D599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45DF9E-C3A8-9E1C-4EDA-4C174C540811}"/>
              </a:ext>
            </a:extLst>
          </p:cNvPr>
          <p:cNvSpPr txBox="1"/>
          <p:nvPr/>
        </p:nvSpPr>
        <p:spPr>
          <a:xfrm>
            <a:off x="5890456" y="5095747"/>
            <a:ext cx="2369617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Press </a:t>
            </a:r>
            <a:r>
              <a:rPr lang="en-US" b="1" dirty="0"/>
              <a:t>n </a:t>
            </a:r>
            <a:r>
              <a:rPr lang="en-US" b="1" dirty="0">
                <a:solidFill>
                  <a:srgbClr val="FF0000"/>
                </a:solidFill>
              </a:rPr>
              <a:t>to single step the cluster algorithm</a:t>
            </a:r>
          </a:p>
        </p:txBody>
      </p:sp>
    </p:spTree>
    <p:extLst>
      <p:ext uri="{BB962C8B-B14F-4D97-AF65-F5344CB8AC3E}">
        <p14:creationId xmlns:p14="http://schemas.microsoft.com/office/powerpoint/2010/main" val="229715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6904C2-FAEC-28D7-FFC5-606588AF8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sp>
        <p:nvSpPr>
          <p:cNvPr id="39" name="Line Callout 2 5">
            <a:extLst>
              <a:ext uri="{FF2B5EF4-FFF2-40B4-BE49-F238E27FC236}">
                <a16:creationId xmlns:a16="http://schemas.microsoft.com/office/drawing/2014/main" id="{70617DAA-B1FE-7243-BFA3-9A50ACB3D85E}"/>
              </a:ext>
            </a:extLst>
          </p:cNvPr>
          <p:cNvSpPr/>
          <p:nvPr/>
        </p:nvSpPr>
        <p:spPr>
          <a:xfrm>
            <a:off x="1092563" y="4719353"/>
            <a:ext cx="1345293" cy="1161143"/>
          </a:xfrm>
          <a:prstGeom prst="borderCallout2">
            <a:avLst>
              <a:gd name="adj1" fmla="val 24358"/>
              <a:gd name="adj2" fmla="val 103734"/>
              <a:gd name="adj3" fmla="val 39"/>
              <a:gd name="adj4" fmla="val 147013"/>
              <a:gd name="adj5" fmla="val 27381"/>
              <a:gd name="adj6" fmla="val 236995"/>
            </a:avLst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But now the </a:t>
            </a:r>
            <a:r>
              <a:rPr lang="en-US" b="1" dirty="0">
                <a:solidFill>
                  <a:srgbClr val="008000"/>
                </a:solidFill>
              </a:rPr>
              <a:t>green</a:t>
            </a:r>
            <a:r>
              <a:rPr lang="en-US" dirty="0">
                <a:solidFill>
                  <a:schemeClr val="tx1"/>
                </a:solidFill>
              </a:rPr>
              <a:t> cluster is fractured!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76672E-1CB7-6252-3C9E-1992F006D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890" y="5299925"/>
            <a:ext cx="3365460" cy="317237"/>
          </a:xfrm>
          <a:prstGeom prst="rect">
            <a:avLst/>
          </a:prstGeom>
        </p:spPr>
      </p:pic>
      <p:sp>
        <p:nvSpPr>
          <p:cNvPr id="10" name="Line Callout 2 5">
            <a:extLst>
              <a:ext uri="{FF2B5EF4-FFF2-40B4-BE49-F238E27FC236}">
                <a16:creationId xmlns:a16="http://schemas.microsoft.com/office/drawing/2014/main" id="{07E0D91A-3BB5-A9E5-56DA-08649B023805}"/>
              </a:ext>
            </a:extLst>
          </p:cNvPr>
          <p:cNvSpPr/>
          <p:nvPr/>
        </p:nvSpPr>
        <p:spPr>
          <a:xfrm>
            <a:off x="750475" y="2283261"/>
            <a:ext cx="1345293" cy="1161143"/>
          </a:xfrm>
          <a:prstGeom prst="borderCallout2">
            <a:avLst>
              <a:gd name="adj1" fmla="val 46951"/>
              <a:gd name="adj2" fmla="val 107634"/>
              <a:gd name="adj3" fmla="val 29732"/>
              <a:gd name="adj4" fmla="val 143670"/>
              <a:gd name="adj5" fmla="val 56428"/>
              <a:gd name="adj6" fmla="val 206353"/>
            </a:avLst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outlier is now in its own cluster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26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Method of Least Squares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529364" y="2738255"/>
                <a:ext cx="4228402" cy="619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364" y="2738255"/>
                <a:ext cx="4228402" cy="6190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529364" y="4034228"/>
                <a:ext cx="3984360" cy="619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364" y="4034228"/>
                <a:ext cx="3984360" cy="6190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2529364" y="5235388"/>
                <a:ext cx="3615990" cy="6190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364" y="5235388"/>
                <a:ext cx="3615990" cy="6190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329069" y="3371343"/>
                <a:ext cx="29649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9069" y="3371343"/>
                <a:ext cx="2964979" cy="276999"/>
              </a:xfrm>
              <a:prstGeom prst="rect">
                <a:avLst/>
              </a:prstGeom>
              <a:blipFill>
                <a:blip r:embed="rId6"/>
                <a:stretch>
                  <a:fillRect t="-4444" r="-144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329069" y="4668120"/>
                <a:ext cx="27320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9069" y="4668120"/>
                <a:ext cx="2732030" cy="276999"/>
              </a:xfrm>
              <a:prstGeom prst="rect">
                <a:avLst/>
              </a:prstGeom>
              <a:blipFill>
                <a:blip r:embed="rId7"/>
                <a:stretch>
                  <a:fillRect t="-4444" r="-156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277550" y="5867738"/>
                <a:ext cx="21736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550" y="5867738"/>
                <a:ext cx="2173607" cy="276999"/>
              </a:xfrm>
              <a:prstGeom prst="rect">
                <a:avLst/>
              </a:prstGeom>
              <a:blipFill>
                <a:blip r:embed="rId8"/>
                <a:stretch>
                  <a:fillRect t="-4444" r="-224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5C07170-1660-4C47-9EB1-2835FE407CD4}"/>
              </a:ext>
            </a:extLst>
          </p:cNvPr>
          <p:cNvSpPr txBox="1"/>
          <p:nvPr/>
        </p:nvSpPr>
        <p:spPr>
          <a:xfrm>
            <a:off x="551031" y="2929670"/>
            <a:ext cx="1371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Divide through by the </a:t>
            </a:r>
            <a:r>
              <a:rPr lang="en-US" b="1" dirty="0">
                <a:solidFill>
                  <a:srgbClr val="00B050"/>
                </a:solidFill>
              </a:rPr>
              <a:t>GCD</a:t>
            </a:r>
            <a:r>
              <a:rPr lang="en-US" dirty="0">
                <a:solidFill>
                  <a:srgbClr val="00B050"/>
                </a:solidFill>
              </a:rPr>
              <a:t> of all terms</a:t>
            </a:r>
          </a:p>
          <a:p>
            <a:pPr algn="ctr"/>
            <a:endParaRPr lang="en-US" dirty="0">
              <a:solidFill>
                <a:srgbClr val="00B050"/>
              </a:solidFill>
            </a:endParaRPr>
          </a:p>
          <a:p>
            <a:pPr algn="ctr"/>
            <a:r>
              <a:rPr lang="en-US" dirty="0">
                <a:solidFill>
                  <a:srgbClr val="0070C0"/>
                </a:solidFill>
              </a:rPr>
              <a:t>Move all terms </a:t>
            </a:r>
            <a:r>
              <a:rPr lang="en-US" u="sng" dirty="0">
                <a:solidFill>
                  <a:srgbClr val="0070C0"/>
                </a:solidFill>
              </a:rPr>
              <a:t>not</a:t>
            </a:r>
            <a:r>
              <a:rPr lang="en-US" dirty="0">
                <a:solidFill>
                  <a:srgbClr val="0070C0"/>
                </a:solidFill>
              </a:rPr>
              <a:t> containing a, b, or c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to the </a:t>
            </a:r>
            <a:r>
              <a:rPr lang="en-US" b="1" dirty="0">
                <a:solidFill>
                  <a:srgbClr val="0070C0"/>
                </a:solidFill>
              </a:rPr>
              <a:t>RHS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BD2374-FEB7-4BAD-9762-60BA1F7A3295}"/>
              </a:ext>
            </a:extLst>
          </p:cNvPr>
          <p:cNvSpPr/>
          <p:nvPr/>
        </p:nvSpPr>
        <p:spPr>
          <a:xfrm>
            <a:off x="3246624" y="3342281"/>
            <a:ext cx="3056741" cy="3729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4FC33A-7008-4A89-9D9E-5D823CCA52D9}"/>
              </a:ext>
            </a:extLst>
          </p:cNvPr>
          <p:cNvSpPr/>
          <p:nvPr/>
        </p:nvSpPr>
        <p:spPr>
          <a:xfrm>
            <a:off x="3246623" y="4633375"/>
            <a:ext cx="3056741" cy="3729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0A2DB4-7465-4A76-9381-CB7AA5B13EA5}"/>
              </a:ext>
            </a:extLst>
          </p:cNvPr>
          <p:cNvSpPr/>
          <p:nvPr/>
        </p:nvSpPr>
        <p:spPr>
          <a:xfrm>
            <a:off x="3246622" y="5854468"/>
            <a:ext cx="3056741" cy="3729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46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  <p:bldP spid="19" grpId="0"/>
      <p:bldP spid="6" grpId="0"/>
      <p:bldP spid="12" grpId="0"/>
      <p:bldP spid="13" grpId="0"/>
      <p:bldP spid="3" grpId="0"/>
      <p:bldP spid="5" grpId="0" animBg="1"/>
      <p:bldP spid="14" grpId="0" animBg="1"/>
      <p:bldP spid="1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F4CBB96B-6709-41A3-8BB1-155136A93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Identifying Data Outliers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/>
                  <a:t>Could a </a:t>
                </a:r>
                <a:r>
                  <a:rPr lang="en-US" sz="2400" b="1" dirty="0"/>
                  <a:t>mean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b="1" dirty="0"/>
                  <a:t>multiplier distance cut-off </a:t>
                </a:r>
                <a:r>
                  <a:rPr lang="en-US" sz="2400" dirty="0"/>
                  <a:t>be used to gauge if a data point </a:t>
                </a:r>
                <a:r>
                  <a:rPr lang="en-US" sz="2400" i="1" dirty="0"/>
                  <a:t>reasonably</a:t>
                </a:r>
                <a:r>
                  <a:rPr lang="en-US" sz="2400" dirty="0"/>
                  <a:t> belongs to a given cluster?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1E17E2-05BC-F59C-7F72-6BEC98FE9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9488" y="2870615"/>
            <a:ext cx="3825024" cy="3686081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978E978-5FEE-FAAE-9F97-C8AD4B35277A}"/>
              </a:ext>
            </a:extLst>
          </p:cNvPr>
          <p:cNvSpPr/>
          <p:nvPr/>
        </p:nvSpPr>
        <p:spPr>
          <a:xfrm>
            <a:off x="4572000" y="3429000"/>
            <a:ext cx="757003" cy="758952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3CBB805-6619-44AD-2DED-6E6967818A1F}"/>
              </a:ext>
            </a:extLst>
          </p:cNvPr>
          <p:cNvSpPr/>
          <p:nvPr/>
        </p:nvSpPr>
        <p:spPr>
          <a:xfrm>
            <a:off x="5358984" y="4232922"/>
            <a:ext cx="868680" cy="868680"/>
          </a:xfrm>
          <a:prstGeom prst="ellipse">
            <a:avLst/>
          </a:prstGeom>
          <a:noFill/>
          <a:ln w="5715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82E8CB8-8B73-66E4-EE04-3713EE9935D7}"/>
              </a:ext>
            </a:extLst>
          </p:cNvPr>
          <p:cNvSpPr/>
          <p:nvPr/>
        </p:nvSpPr>
        <p:spPr>
          <a:xfrm>
            <a:off x="3952407" y="5037395"/>
            <a:ext cx="868680" cy="868680"/>
          </a:xfrm>
          <a:prstGeom prst="ellipse">
            <a:avLst/>
          </a:prstGeom>
          <a:noFill/>
          <a:ln w="57150">
            <a:solidFill>
              <a:srgbClr val="008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9D06211-24C5-812E-5738-AD7E426BBBD3}"/>
              </a:ext>
            </a:extLst>
          </p:cNvPr>
          <p:cNvCxnSpPr>
            <a:endCxn id="13" idx="1"/>
          </p:cNvCxnSpPr>
          <p:nvPr/>
        </p:nvCxnSpPr>
        <p:spPr>
          <a:xfrm flipH="1" flipV="1">
            <a:off x="4682861" y="3540146"/>
            <a:ext cx="267640" cy="2683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EF1520E-7302-EFEE-E83F-D408EAB3158D}"/>
              </a:ext>
            </a:extLst>
          </p:cNvPr>
          <p:cNvCxnSpPr>
            <a:cxnSpLocks/>
            <a:endCxn id="26" idx="1"/>
          </p:cNvCxnSpPr>
          <p:nvPr/>
        </p:nvCxnSpPr>
        <p:spPr>
          <a:xfrm flipH="1" flipV="1">
            <a:off x="5486199" y="4360137"/>
            <a:ext cx="307125" cy="332007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302CED3-698D-EF6F-195A-A96FD0A74A94}"/>
              </a:ext>
            </a:extLst>
          </p:cNvPr>
          <p:cNvCxnSpPr>
            <a:cxnSpLocks/>
            <a:endCxn id="27" idx="1"/>
          </p:cNvCxnSpPr>
          <p:nvPr/>
        </p:nvCxnSpPr>
        <p:spPr>
          <a:xfrm flipH="1" flipV="1">
            <a:off x="4079622" y="5164610"/>
            <a:ext cx="307125" cy="307125"/>
          </a:xfrm>
          <a:prstGeom prst="straightConnector1">
            <a:avLst/>
          </a:prstGeom>
          <a:ln w="28575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FAB759D-F1AF-AD42-77B1-3D35E4B38EF5}"/>
                  </a:ext>
                </a:extLst>
              </p:cNvPr>
              <p:cNvSpPr txBox="1"/>
              <p:nvPr/>
            </p:nvSpPr>
            <p:spPr>
              <a:xfrm>
                <a:off x="5251156" y="3259022"/>
                <a:ext cx="313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FAB759D-F1AF-AD42-77B1-3D35E4B38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1156" y="3259022"/>
                <a:ext cx="31399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2982EF-FFF0-33F3-E310-F47C8BF669DE}"/>
                  </a:ext>
                </a:extLst>
              </p:cNvPr>
              <p:cNvSpPr txBox="1"/>
              <p:nvPr/>
            </p:nvSpPr>
            <p:spPr>
              <a:xfrm>
                <a:off x="5636325" y="3903750"/>
                <a:ext cx="313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00FF"/>
                            </a:solidFill>
                          </a:ln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ln>
                            <a:solidFill>
                              <a:srgbClr val="0000FF"/>
                            </a:solidFill>
                          </a:ln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>
                  <a:ln>
                    <a:solidFill>
                      <a:srgbClr val="0000FF"/>
                    </a:solidFill>
                  </a:ln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2982EF-FFF0-33F3-E310-F47C8BF66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325" y="3903750"/>
                <a:ext cx="31399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A1D470F-BCB8-310C-16F0-E25FAB2011C1}"/>
                  </a:ext>
                </a:extLst>
              </p:cNvPr>
              <p:cNvSpPr txBox="1"/>
              <p:nvPr/>
            </p:nvSpPr>
            <p:spPr>
              <a:xfrm>
                <a:off x="3795408" y="4819359"/>
                <a:ext cx="313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8000"/>
                            </a:solidFill>
                          </a:ln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ln>
                            <a:solidFill>
                              <a:srgbClr val="008000"/>
                            </a:solidFill>
                          </a:ln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>
                  <a:ln>
                    <a:solidFill>
                      <a:srgbClr val="008000"/>
                    </a:solidFill>
                  </a:ln>
                  <a:solidFill>
                    <a:srgbClr val="008000"/>
                  </a:solidFill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A1D470F-BCB8-310C-16F0-E25FAB201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408" y="4819359"/>
                <a:ext cx="313997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73ADF98-9748-9A94-DEFD-3A480DD03AB7}"/>
              </a:ext>
            </a:extLst>
          </p:cNvPr>
          <p:cNvCxnSpPr>
            <a:cxnSpLocks/>
          </p:cNvCxnSpPr>
          <p:nvPr/>
        </p:nvCxnSpPr>
        <p:spPr>
          <a:xfrm flipH="1" flipV="1">
            <a:off x="3673475" y="3495525"/>
            <a:ext cx="1277026" cy="3129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3673BF6-F90A-3EA1-85CE-722B2541043D}"/>
              </a:ext>
            </a:extLst>
          </p:cNvPr>
          <p:cNvCxnSpPr>
            <a:cxnSpLocks/>
          </p:cNvCxnSpPr>
          <p:nvPr/>
        </p:nvCxnSpPr>
        <p:spPr>
          <a:xfrm flipH="1" flipV="1">
            <a:off x="3673475" y="3495525"/>
            <a:ext cx="2119849" cy="11966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5835C3D-C4E3-8399-0DFF-930F5EB43019}"/>
              </a:ext>
            </a:extLst>
          </p:cNvPr>
          <p:cNvCxnSpPr>
            <a:cxnSpLocks/>
          </p:cNvCxnSpPr>
          <p:nvPr/>
        </p:nvCxnSpPr>
        <p:spPr>
          <a:xfrm flipH="1" flipV="1">
            <a:off x="3695559" y="3495525"/>
            <a:ext cx="691188" cy="19762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4187F86-C44D-C382-7BE2-658FC37C902F}"/>
                  </a:ext>
                </a:extLst>
              </p:cNvPr>
              <p:cNvSpPr txBox="1"/>
              <p:nvPr/>
            </p:nvSpPr>
            <p:spPr>
              <a:xfrm>
                <a:off x="3700804" y="3206003"/>
                <a:ext cx="3139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4187F86-C44D-C382-7BE2-658FC37C9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804" y="3206003"/>
                <a:ext cx="313996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D0DDB40-13C8-9861-4B0E-B3D93F4302BF}"/>
                  </a:ext>
                </a:extLst>
              </p:cNvPr>
              <p:cNvSpPr txBox="1"/>
              <p:nvPr/>
            </p:nvSpPr>
            <p:spPr>
              <a:xfrm>
                <a:off x="3857802" y="3679890"/>
                <a:ext cx="3139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00FF"/>
                            </a:solidFill>
                          </a:ln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b="0" i="1" smtClean="0">
                          <a:ln>
                            <a:solidFill>
                              <a:srgbClr val="0000FF"/>
                            </a:solidFill>
                          </a:ln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>
                  <a:ln>
                    <a:solidFill>
                      <a:srgbClr val="0000FF"/>
                    </a:solidFill>
                  </a:ln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D0DDB40-13C8-9861-4B0E-B3D93F430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802" y="3679890"/>
                <a:ext cx="313996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DD1B24D-7154-BA1F-E43E-A435F97FC081}"/>
                  </a:ext>
                </a:extLst>
              </p:cNvPr>
              <p:cNvSpPr txBox="1"/>
              <p:nvPr/>
            </p:nvSpPr>
            <p:spPr>
              <a:xfrm>
                <a:off x="3445208" y="3595798"/>
                <a:ext cx="2498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>
                    <a:ln>
                      <a:solidFill>
                        <a:srgbClr val="008000"/>
                      </a:solidFill>
                    </a:ln>
                    <a:solidFill>
                      <a:srgbClr val="008000"/>
                    </a:solidFill>
                  </a:rPr>
                  <a:t>7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rgbClr val="008000"/>
                          </a:solidFill>
                        </a:ln>
                        <a:solidFill>
                          <a:srgbClr val="008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>
                  <a:ln>
                    <a:solidFill>
                      <a:srgbClr val="008000"/>
                    </a:solidFill>
                  </a:ln>
                  <a:solidFill>
                    <a:srgbClr val="008000"/>
                  </a:solidFill>
                </a:endParaRPr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DD1B24D-7154-BA1F-E43E-A435F97FC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208" y="3595798"/>
                <a:ext cx="249877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3F320A6-5C25-1C45-FC71-03F0A5312CE2}"/>
              </a:ext>
            </a:extLst>
          </p:cNvPr>
          <p:cNvSpPr/>
          <p:nvPr/>
        </p:nvSpPr>
        <p:spPr>
          <a:xfrm>
            <a:off x="3263462" y="5730766"/>
            <a:ext cx="315310" cy="3547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23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 animBg="1"/>
      <p:bldP spid="26" grpId="0" animBg="1"/>
      <p:bldP spid="27" grpId="0" animBg="1"/>
      <p:bldP spid="32" grpId="0"/>
      <p:bldP spid="33" grpId="0"/>
      <p:bldP spid="34" grpId="0"/>
      <p:bldP spid="46" grpId="0"/>
      <p:bldP spid="47" grpId="0"/>
      <p:bldP spid="4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Identifying Data Outliers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Once the algorithm converges, possible data outliers can be identified by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evicting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any points that are too far away from the center of their assigned cluster</a:t>
                </a:r>
                <a:endParaRPr lang="en-US" sz="2400" i="1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Via the CLT, reasonable data points should fall around the cluster’s center point in a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normal</a:t>
                </a:r>
                <a:r>
                  <a:rPr lang="en-US" sz="2000" dirty="0"/>
                  <a:t> distribution, meaning that </a:t>
                </a:r>
                <a:r>
                  <a:rPr lang="en-US" sz="2000" b="1" dirty="0"/>
                  <a:t>99.97% </a:t>
                </a:r>
                <a:r>
                  <a:rPr lang="en-US" sz="2000" dirty="0"/>
                  <a:t>of data points should be less than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r>
                      <a:rPr lang="en-US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sz="2000" dirty="0"/>
                  <a:t> away from the center of their cluster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Upon convergence, if the distance between a data point and the center of its cluster is greater than some </a:t>
                </a:r>
                <a:r>
                  <a:rPr lang="en-US" sz="2000" b="1" dirty="0"/>
                  <a:t>multiplier</a:t>
                </a:r>
                <a:r>
                  <a:rPr lang="en-US" sz="2000" dirty="0"/>
                  <a:t> of that cluster's mean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en-US" sz="2000" dirty="0"/>
                  <a:t> spread, it probably is an outlier and should be evicted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 any data point is evicted, the algorithm must continue to iterate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If a data point ultimately gets evicted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from</a:t>
                </a:r>
                <a:r>
                  <a:rPr lang="en-US" sz="2400" b="1" dirty="0"/>
                  <a:t> </a:t>
                </a:r>
                <a:r>
                  <a:rPr lang="en-US" sz="2400" b="1" i="1" dirty="0"/>
                  <a:t>all</a:t>
                </a:r>
                <a:r>
                  <a:rPr lang="en-US" sz="2400" b="1" dirty="0"/>
                  <a:t> </a:t>
                </a:r>
                <a:r>
                  <a:rPr lang="en-US" sz="2400" dirty="0"/>
                  <a:t>clusters, it is probably a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data capture error </a:t>
                </a:r>
                <a:r>
                  <a:rPr lang="en-US" sz="2400" dirty="0"/>
                  <a:t>or a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statistical anomaly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  <a:blipFill>
                <a:blip r:embed="rId3"/>
                <a:stretch>
                  <a:fillRect l="-1066" t="-1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56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2FBA01E-A1FC-0402-2DD8-124657BFB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690" y="2887462"/>
            <a:ext cx="4078155" cy="11360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4DAE480-D0C4-CB39-6962-1C4D9EED5768}"/>
              </a:ext>
            </a:extLst>
          </p:cNvPr>
          <p:cNvGrpSpPr/>
          <p:nvPr/>
        </p:nvGrpSpPr>
        <p:grpSpPr>
          <a:xfrm>
            <a:off x="5238108" y="2964123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8932BF-5A29-7348-EF2F-06AEB8CE4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11D0057-9D58-C47D-2CC4-00CDEBABA27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386EE8-3C23-C003-430A-7A5975A6B104}"/>
              </a:ext>
            </a:extLst>
          </p:cNvPr>
          <p:cNvGrpSpPr/>
          <p:nvPr/>
        </p:nvGrpSpPr>
        <p:grpSpPr>
          <a:xfrm>
            <a:off x="5817808" y="3630538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CF9CA08-EFD1-83D3-96CB-CA693812F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D40CEC-4DCE-3E34-2DF6-E91EAF97B7D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9022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BDE7C0-6157-300F-FD34-82FC031E4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505" y="1378390"/>
            <a:ext cx="5648989" cy="534308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E22F0BE-BD82-57DA-8BFA-6F234984F696}"/>
              </a:ext>
            </a:extLst>
          </p:cNvPr>
          <p:cNvGrpSpPr/>
          <p:nvPr/>
        </p:nvGrpSpPr>
        <p:grpSpPr>
          <a:xfrm>
            <a:off x="4762413" y="1562715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0308884-50BE-A6A3-8C24-2D44B50D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CDE2C4-C3E6-35D8-42E5-26B434513F5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F2CD93C-8CC7-4DC6-75CC-B5E559092B3A}"/>
              </a:ext>
            </a:extLst>
          </p:cNvPr>
          <p:cNvGrpSpPr/>
          <p:nvPr/>
        </p:nvGrpSpPr>
        <p:grpSpPr>
          <a:xfrm>
            <a:off x="4570684" y="2401783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708E97D-72E3-8EAA-AB07-2A6AC0D435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E0E64B0-9231-3880-9B85-AEF698B0DA8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E5B719F-29A8-DD0C-48C1-4D2061931860}"/>
              </a:ext>
            </a:extLst>
          </p:cNvPr>
          <p:cNvGrpSpPr/>
          <p:nvPr/>
        </p:nvGrpSpPr>
        <p:grpSpPr>
          <a:xfrm>
            <a:off x="6350176" y="3045236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3DCCE9A-B7FB-468F-7364-D898F9BA418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F20B58F-30E5-2AD2-8406-FBA28178E6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980A327-1BA4-6522-E98D-8085AB471EF8}"/>
              </a:ext>
            </a:extLst>
          </p:cNvPr>
          <p:cNvGrpSpPr/>
          <p:nvPr/>
        </p:nvGrpSpPr>
        <p:grpSpPr>
          <a:xfrm>
            <a:off x="3600677" y="3984771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B395446-1203-6ED3-10E9-CD8BBADE7EB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1A08442-B8E4-A25C-1D8C-DB619B3942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BDCF14B-2A8D-8E0D-7096-B4BFE6CD0820}"/>
              </a:ext>
            </a:extLst>
          </p:cNvPr>
          <p:cNvGrpSpPr/>
          <p:nvPr/>
        </p:nvGrpSpPr>
        <p:grpSpPr>
          <a:xfrm>
            <a:off x="5554369" y="4535464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8F51568-F187-BE0E-2DB6-CE98C8BCD78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18D1C7C-E9E0-B3ED-9E10-AF555F61D1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6474BDE-D26B-CAC2-6DD7-9C48448A09D6}"/>
              </a:ext>
            </a:extLst>
          </p:cNvPr>
          <p:cNvGrpSpPr/>
          <p:nvPr/>
        </p:nvGrpSpPr>
        <p:grpSpPr>
          <a:xfrm>
            <a:off x="4489964" y="4904796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56629A-6232-28EC-C9A1-AE5B7ABC653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D683A2A-0B13-3A13-F433-9E481C55B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C5FA3A1-90E7-3A50-D357-4FC60ADD0FBB}"/>
              </a:ext>
            </a:extLst>
          </p:cNvPr>
          <p:cNvGrpSpPr/>
          <p:nvPr/>
        </p:nvGrpSpPr>
        <p:grpSpPr>
          <a:xfrm>
            <a:off x="4522855" y="5278216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804088-463B-4312-837D-38B928A3BC9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AF2FEF7-D375-B00B-2AEF-622DA49745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00EECFA-DC4D-7E41-94EA-B480D961C7A2}"/>
              </a:ext>
            </a:extLst>
          </p:cNvPr>
          <p:cNvGrpSpPr/>
          <p:nvPr/>
        </p:nvGrpSpPr>
        <p:grpSpPr>
          <a:xfrm>
            <a:off x="4762413" y="5724892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122F6EC-99D3-DC80-2643-6883877F8FC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4650B74-03C0-538A-2C47-0CCDD5F977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4D192E5-EB6C-38E3-0475-0A92E0D16A9C}"/>
              </a:ext>
            </a:extLst>
          </p:cNvPr>
          <p:cNvGrpSpPr/>
          <p:nvPr/>
        </p:nvGrpSpPr>
        <p:grpSpPr>
          <a:xfrm>
            <a:off x="5937760" y="4708289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B74A0A8-3292-2237-5503-F81A2768B20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78D4600-96E5-A553-69EA-09F9FC4A19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3F975DB-5207-9D34-1C7C-9D06BED713C1}"/>
              </a:ext>
            </a:extLst>
          </p:cNvPr>
          <p:cNvGrpSpPr/>
          <p:nvPr/>
        </p:nvGrpSpPr>
        <p:grpSpPr>
          <a:xfrm>
            <a:off x="4150475" y="6016004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C64F895-1C39-5CCC-3201-AF84B26F7B3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6063479-2990-6384-2923-7202BCC70A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930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749F84-C47C-F38C-0B4B-CB0816780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45DF9E-C3A8-9E1C-4EDA-4C174C540811}"/>
              </a:ext>
            </a:extLst>
          </p:cNvPr>
          <p:cNvSpPr txBox="1"/>
          <p:nvPr/>
        </p:nvSpPr>
        <p:spPr>
          <a:xfrm>
            <a:off x="5890456" y="5095747"/>
            <a:ext cx="2369617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Press </a:t>
            </a:r>
            <a:r>
              <a:rPr lang="en-US" b="1" dirty="0"/>
              <a:t>n </a:t>
            </a:r>
            <a:r>
              <a:rPr lang="en-US" b="1" dirty="0">
                <a:solidFill>
                  <a:srgbClr val="FF0000"/>
                </a:solidFill>
              </a:rPr>
              <a:t>to single step the cluster algorithm</a:t>
            </a:r>
          </a:p>
        </p:txBody>
      </p:sp>
    </p:spTree>
    <p:extLst>
      <p:ext uri="{BB962C8B-B14F-4D97-AF65-F5344CB8AC3E}">
        <p14:creationId xmlns:p14="http://schemas.microsoft.com/office/powerpoint/2010/main" val="427449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130622-6946-867B-4167-D233CE88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45DF9E-C3A8-9E1C-4EDA-4C174C540811}"/>
              </a:ext>
            </a:extLst>
          </p:cNvPr>
          <p:cNvSpPr txBox="1"/>
          <p:nvPr/>
        </p:nvSpPr>
        <p:spPr>
          <a:xfrm>
            <a:off x="5890456" y="5095747"/>
            <a:ext cx="2369617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Press </a:t>
            </a:r>
            <a:r>
              <a:rPr lang="en-US" b="1" dirty="0"/>
              <a:t>n </a:t>
            </a:r>
            <a:r>
              <a:rPr lang="en-US" b="1" dirty="0">
                <a:solidFill>
                  <a:srgbClr val="FF0000"/>
                </a:solidFill>
              </a:rPr>
              <a:t>to single step the cluster algorithm</a:t>
            </a:r>
          </a:p>
        </p:txBody>
      </p:sp>
      <p:sp>
        <p:nvSpPr>
          <p:cNvPr id="8" name="Line Callout 2 5">
            <a:extLst>
              <a:ext uri="{FF2B5EF4-FFF2-40B4-BE49-F238E27FC236}">
                <a16:creationId xmlns:a16="http://schemas.microsoft.com/office/drawing/2014/main" id="{4F846CFC-C04D-7016-28A3-1F966F7E31C0}"/>
              </a:ext>
            </a:extLst>
          </p:cNvPr>
          <p:cNvSpPr/>
          <p:nvPr/>
        </p:nvSpPr>
        <p:spPr>
          <a:xfrm>
            <a:off x="750475" y="2283261"/>
            <a:ext cx="1345293" cy="1161143"/>
          </a:xfrm>
          <a:prstGeom prst="borderCallout2">
            <a:avLst>
              <a:gd name="adj1" fmla="val 46951"/>
              <a:gd name="adj2" fmla="val 107634"/>
              <a:gd name="adj3" fmla="val 29732"/>
              <a:gd name="adj4" fmla="val 143670"/>
              <a:gd name="adj5" fmla="val 56428"/>
              <a:gd name="adj6" fmla="val 206353"/>
            </a:avLst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After five steps…</a:t>
            </a:r>
          </a:p>
        </p:txBody>
      </p:sp>
    </p:spTree>
    <p:extLst>
      <p:ext uri="{BB962C8B-B14F-4D97-AF65-F5344CB8AC3E}">
        <p14:creationId xmlns:p14="http://schemas.microsoft.com/office/powerpoint/2010/main" val="5551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2099C3-DE12-3F8B-E31D-BB1551853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45DF9E-C3A8-9E1C-4EDA-4C174C540811}"/>
              </a:ext>
            </a:extLst>
          </p:cNvPr>
          <p:cNvSpPr txBox="1"/>
          <p:nvPr/>
        </p:nvSpPr>
        <p:spPr>
          <a:xfrm>
            <a:off x="5890456" y="5095747"/>
            <a:ext cx="2369617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Press </a:t>
            </a:r>
            <a:r>
              <a:rPr lang="en-US" b="1" dirty="0"/>
              <a:t>n </a:t>
            </a:r>
            <a:r>
              <a:rPr lang="en-US" b="1" dirty="0">
                <a:solidFill>
                  <a:srgbClr val="FF0000"/>
                </a:solidFill>
              </a:rPr>
              <a:t>to single step the cluster algorithm</a:t>
            </a:r>
          </a:p>
        </p:txBody>
      </p:sp>
      <p:sp>
        <p:nvSpPr>
          <p:cNvPr id="8" name="Line Callout 2 5">
            <a:extLst>
              <a:ext uri="{FF2B5EF4-FFF2-40B4-BE49-F238E27FC236}">
                <a16:creationId xmlns:a16="http://schemas.microsoft.com/office/drawing/2014/main" id="{4F846CFC-C04D-7016-28A3-1F966F7E31C0}"/>
              </a:ext>
            </a:extLst>
          </p:cNvPr>
          <p:cNvSpPr/>
          <p:nvPr/>
        </p:nvSpPr>
        <p:spPr>
          <a:xfrm>
            <a:off x="750475" y="2283261"/>
            <a:ext cx="1345293" cy="1161143"/>
          </a:xfrm>
          <a:prstGeom prst="borderCallout2">
            <a:avLst>
              <a:gd name="adj1" fmla="val 46951"/>
              <a:gd name="adj2" fmla="val 107634"/>
              <a:gd name="adj3" fmla="val 29732"/>
              <a:gd name="adj4" fmla="val 143670"/>
              <a:gd name="adj5" fmla="val 56428"/>
              <a:gd name="adj6" fmla="val 206353"/>
            </a:avLst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outlier has been evicted!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0DE175-5C87-EA0A-44BE-5232A10F7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09" y="3957952"/>
            <a:ext cx="4647619" cy="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34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8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F81482-A2E0-43B2-9594-8631F35EF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9141C5-0C01-CAB4-B731-3BEBA093B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890" y="5299925"/>
            <a:ext cx="3365460" cy="3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41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Identifying Data Outliers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23" y="1468581"/>
            <a:ext cx="5314286" cy="41142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366" y="2030486"/>
            <a:ext cx="5095238" cy="29904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6762" y="3071378"/>
            <a:ext cx="6190476" cy="3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8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Principal Component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073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Principal Component Analysis (</a:t>
            </a:r>
            <a:r>
              <a:rPr lang="en-US" sz="2400" b="1" dirty="0">
                <a:solidFill>
                  <a:srgbClr val="FF0000"/>
                </a:solidFill>
              </a:rPr>
              <a:t>PCA</a:t>
            </a:r>
            <a:r>
              <a:rPr lang="en-US" sz="2400" dirty="0"/>
              <a:t>) is a </a:t>
            </a:r>
            <a:r>
              <a:rPr lang="en-US" sz="2400" b="1" dirty="0"/>
              <a:t>dimensionality-reduction</a:t>
            </a:r>
            <a:r>
              <a:rPr lang="en-US" sz="2400" dirty="0"/>
              <a:t> method that is often used to simplify large data sets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PCA </a:t>
            </a:r>
            <a:r>
              <a:rPr lang="en-US" sz="2000" b="1" dirty="0">
                <a:solidFill>
                  <a:srgbClr val="7030A0"/>
                </a:solidFill>
              </a:rPr>
              <a:t>transforms</a:t>
            </a:r>
            <a:r>
              <a:rPr lang="en-US" sz="2000" dirty="0"/>
              <a:t> a large set of variables into a smaller one that still contains most of the information in the large set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Reducing the number of variables of a data set naturally comes at the expense of accuracy, but the trick in dimensionality reduction is to </a:t>
            </a:r>
            <a:r>
              <a:rPr lang="en-US" sz="2000" b="1" dirty="0">
                <a:solidFill>
                  <a:srgbClr val="FF0000"/>
                </a:solidFill>
              </a:rPr>
              <a:t>trade a little accuracy for simplicity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Smaller data sets are easier to explore and visualize and make analyzing data much easier and </a:t>
            </a:r>
            <a:r>
              <a:rPr lang="en-US" sz="2400" b="1" dirty="0">
                <a:solidFill>
                  <a:srgbClr val="00B050"/>
                </a:solidFill>
              </a:rPr>
              <a:t>faster</a:t>
            </a:r>
            <a:r>
              <a:rPr lang="en-US" sz="2400" dirty="0"/>
              <a:t> for </a:t>
            </a:r>
            <a:r>
              <a:rPr lang="en-US" sz="2400" b="1" dirty="0">
                <a:solidFill>
                  <a:srgbClr val="0070C0"/>
                </a:solidFill>
              </a:rPr>
              <a:t>machine learning algorithms</a:t>
            </a:r>
            <a:r>
              <a:rPr lang="en-US" sz="2400" dirty="0"/>
              <a:t> without extraneous variables to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108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Method of Least Squares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1939323" y="3047299"/>
            <a:ext cx="5470280" cy="2760379"/>
            <a:chOff x="2477778" y="3010428"/>
            <a:chExt cx="5470280" cy="27603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2477779" y="3010428"/>
                  <a:ext cx="5329023" cy="7350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= 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779" y="3010428"/>
                  <a:ext cx="5329023" cy="73507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2477778" y="4023081"/>
                  <a:ext cx="5470280" cy="7350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=  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778" y="4023081"/>
                  <a:ext cx="5470280" cy="73507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2477778" y="5035734"/>
                  <a:ext cx="5362237" cy="7350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          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=    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778" y="5035734"/>
                  <a:ext cx="5362237" cy="73507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Rectangle 4"/>
          <p:cNvSpPr/>
          <p:nvPr/>
        </p:nvSpPr>
        <p:spPr>
          <a:xfrm>
            <a:off x="1851644" y="2971800"/>
            <a:ext cx="3790336" cy="293492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005159" y="2971799"/>
            <a:ext cx="1287197" cy="293492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A1BA5C-093B-4A36-BE83-A32905CB7993}"/>
                  </a:ext>
                </a:extLst>
              </p:cNvPr>
              <p:cNvSpPr txBox="1"/>
              <p:nvPr/>
            </p:nvSpPr>
            <p:spPr>
              <a:xfrm>
                <a:off x="362797" y="2996327"/>
                <a:ext cx="1371600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B050"/>
                    </a:solidFill>
                  </a:rPr>
                  <a:t>Reintroduce the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operators</a:t>
                </a:r>
              </a:p>
              <a:p>
                <a:pPr algn="ctr"/>
                <a:endParaRPr lang="en-US" dirty="0"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But these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values are just sums of the </a:t>
                </a:r>
                <a:r>
                  <a:rPr lang="en-US" b="1" dirty="0">
                    <a:solidFill>
                      <a:srgbClr val="0070C0"/>
                    </a:solidFill>
                  </a:rPr>
                  <a:t>known</a:t>
                </a:r>
                <a:r>
                  <a:rPr lang="en-US" dirty="0">
                    <a:solidFill>
                      <a:srgbClr val="0070C0"/>
                    </a:solidFill>
                  </a:rPr>
                  <a:t> (observed) values!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A1BA5C-093B-4A36-BE83-A32905CB7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97" y="2996327"/>
                <a:ext cx="1371600" cy="2862322"/>
              </a:xfrm>
              <a:prstGeom prst="rect">
                <a:avLst/>
              </a:prstGeom>
              <a:blipFill>
                <a:blip r:embed="rId6"/>
                <a:stretch>
                  <a:fillRect l="-24000" t="-5970" r="-31111" b="-2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9F5992-9854-4A17-8530-43DF23651AAE}"/>
                  </a:ext>
                </a:extLst>
              </p:cNvPr>
              <p:cNvSpPr txBox="1"/>
              <p:nvPr/>
            </p:nvSpPr>
            <p:spPr>
              <a:xfrm>
                <a:off x="1891717" y="6133393"/>
                <a:ext cx="53605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Pretend all the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dirty="0"/>
                  <a:t>values were just some numbers….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9F5992-9854-4A17-8530-43DF23651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717" y="6133393"/>
                <a:ext cx="5360567" cy="369332"/>
              </a:xfrm>
              <a:prstGeom prst="rect">
                <a:avLst/>
              </a:prstGeom>
              <a:blipFill>
                <a:blip r:embed="rId7"/>
                <a:stretch>
                  <a:fillRect l="-909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2DB48E4-9290-49E2-9E50-A4956010C1D7}"/>
                  </a:ext>
                </a:extLst>
              </p:cNvPr>
              <p:cNvSpPr txBox="1"/>
              <p:nvPr/>
            </p:nvSpPr>
            <p:spPr>
              <a:xfrm>
                <a:off x="5977563" y="2220014"/>
                <a:ext cx="1867691" cy="544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2DB48E4-9290-49E2-9E50-A4956010C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563" y="2220014"/>
                <a:ext cx="1867691" cy="5442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7ACB237-E2AF-4612-99D2-3C7D6016408B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 rot="5400000">
            <a:off x="6660491" y="2181688"/>
            <a:ext cx="325715" cy="0"/>
          </a:xfrm>
          <a:prstGeom prst="bentConnector3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B7C8F76-C053-4CCE-900A-76170FFC8241}"/>
              </a:ext>
            </a:extLst>
          </p:cNvPr>
          <p:cNvSpPr/>
          <p:nvPr/>
        </p:nvSpPr>
        <p:spPr>
          <a:xfrm>
            <a:off x="6620126" y="2338196"/>
            <a:ext cx="393743" cy="3378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69B7CA-0F99-4DE7-82BE-3619A24E6F66}"/>
              </a:ext>
            </a:extLst>
          </p:cNvPr>
          <p:cNvSpPr/>
          <p:nvPr/>
        </p:nvSpPr>
        <p:spPr>
          <a:xfrm>
            <a:off x="6718562" y="1628503"/>
            <a:ext cx="196871" cy="3839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331E4E-BAFF-484E-B2EF-2C1BB139E283}"/>
              </a:ext>
            </a:extLst>
          </p:cNvPr>
          <p:cNvSpPr/>
          <p:nvPr/>
        </p:nvSpPr>
        <p:spPr>
          <a:xfrm>
            <a:off x="7352889" y="2338196"/>
            <a:ext cx="506765" cy="3378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53FBEA7-38DA-4C6B-B592-6CBA986A7F60}"/>
              </a:ext>
            </a:extLst>
          </p:cNvPr>
          <p:cNvSpPr/>
          <p:nvPr/>
        </p:nvSpPr>
        <p:spPr>
          <a:xfrm>
            <a:off x="5063422" y="5271217"/>
            <a:ext cx="506765" cy="3378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B6E2BCCF-F019-4A42-9128-247C699A05FF}"/>
              </a:ext>
            </a:extLst>
          </p:cNvPr>
          <p:cNvCxnSpPr>
            <a:cxnSpLocks/>
            <a:stCxn id="27" idx="3"/>
            <a:endCxn id="28" idx="0"/>
          </p:cNvCxnSpPr>
          <p:nvPr/>
        </p:nvCxnSpPr>
        <p:spPr>
          <a:xfrm flipH="1">
            <a:off x="5316805" y="2507120"/>
            <a:ext cx="2542849" cy="2764097"/>
          </a:xfrm>
          <a:prstGeom prst="bentConnector4">
            <a:avLst>
              <a:gd name="adj1" fmla="val -8990"/>
              <a:gd name="adj2" fmla="val 89339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76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  <p:bldP spid="8" grpId="0"/>
      <p:bldP spid="10" grpId="0"/>
      <p:bldP spid="10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Principal Component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05C045-6497-CBA0-F0AD-A3A576F61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05" y="1553276"/>
            <a:ext cx="8462789" cy="45402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2F5BB42-E596-66D1-64B7-58321F50D1DE}"/>
              </a:ext>
            </a:extLst>
          </p:cNvPr>
          <p:cNvSpPr/>
          <p:nvPr/>
        </p:nvSpPr>
        <p:spPr>
          <a:xfrm>
            <a:off x="4991725" y="1641423"/>
            <a:ext cx="3811669" cy="4354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EC1C54-865B-0DA7-F0B6-2B7A5B9DD56F}"/>
              </a:ext>
            </a:extLst>
          </p:cNvPr>
          <p:cNvSpPr txBox="1"/>
          <p:nvPr/>
        </p:nvSpPr>
        <p:spPr>
          <a:xfrm>
            <a:off x="1543252" y="6047779"/>
            <a:ext cx="3312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Need </a:t>
            </a:r>
            <a:r>
              <a:rPr lang="en-US" sz="1600" b="1" dirty="0">
                <a:solidFill>
                  <a:srgbClr val="7030A0"/>
                </a:solidFill>
              </a:rPr>
              <a:t>2 Dimensions </a:t>
            </a:r>
            <a:r>
              <a:rPr lang="en-US" sz="1600" dirty="0">
                <a:solidFill>
                  <a:srgbClr val="7030A0"/>
                </a:solidFill>
              </a:rPr>
              <a:t>to Partition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53A3A0-BAA7-50D9-7546-045C744B604B}"/>
              </a:ext>
            </a:extLst>
          </p:cNvPr>
          <p:cNvSpPr txBox="1"/>
          <p:nvPr/>
        </p:nvSpPr>
        <p:spPr>
          <a:xfrm>
            <a:off x="5067923" y="6055650"/>
            <a:ext cx="36592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Only need </a:t>
            </a:r>
            <a:r>
              <a:rPr lang="en-US" sz="1600" b="1" dirty="0">
                <a:solidFill>
                  <a:srgbClr val="7030A0"/>
                </a:solidFill>
              </a:rPr>
              <a:t>1 Dimension </a:t>
            </a:r>
            <a:r>
              <a:rPr lang="en-US" sz="1600" dirty="0">
                <a:solidFill>
                  <a:srgbClr val="7030A0"/>
                </a:solidFill>
              </a:rPr>
              <a:t>to Partition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9E39AE-7858-E432-81B6-A119FA25485C}"/>
              </a:ext>
            </a:extLst>
          </p:cNvPr>
          <p:cNvSpPr txBox="1"/>
          <p:nvPr/>
        </p:nvSpPr>
        <p:spPr>
          <a:xfrm>
            <a:off x="5785959" y="1468581"/>
            <a:ext cx="252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Change Your Basis</a:t>
            </a:r>
          </a:p>
        </p:txBody>
      </p:sp>
    </p:spTree>
    <p:extLst>
      <p:ext uri="{BB962C8B-B14F-4D97-AF65-F5344CB8AC3E}">
        <p14:creationId xmlns:p14="http://schemas.microsoft.com/office/powerpoint/2010/main" val="313325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3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plot_pca_3d.py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7A4DB7-9555-7C5E-F8BC-FF1C1A5E8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028" y="1524940"/>
            <a:ext cx="4935943" cy="519653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132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6BD13A-76AB-3EA1-4688-9FB475366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76" y="2976619"/>
            <a:ext cx="7894374" cy="10093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plot_pca_3d.py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7D14AC0A-C751-EBE3-E31B-4BE963636676}"/>
              </a:ext>
            </a:extLst>
          </p:cNvPr>
          <p:cNvSpPr/>
          <p:nvPr/>
        </p:nvSpPr>
        <p:spPr>
          <a:xfrm>
            <a:off x="201193" y="1650887"/>
            <a:ext cx="1392158" cy="1009376"/>
          </a:xfrm>
          <a:prstGeom prst="wedgeRectCallout">
            <a:avLst>
              <a:gd name="adj1" fmla="val 49780"/>
              <a:gd name="adj2" fmla="val 1132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Uncomment Line #79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891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E2D4F7-8B04-F173-1B6D-FF81F39D7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028" y="1524941"/>
            <a:ext cx="4935942" cy="5196535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plot_pca_3d.py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 dirty="0"/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4D817CA7-441F-B3AA-73BB-5BE59B6BFDB1}"/>
              </a:ext>
            </a:extLst>
          </p:cNvPr>
          <p:cNvSpPr/>
          <p:nvPr/>
        </p:nvSpPr>
        <p:spPr>
          <a:xfrm>
            <a:off x="474118" y="4373251"/>
            <a:ext cx="1392158" cy="1009376"/>
          </a:xfrm>
          <a:prstGeom prst="wedgeRectCallout">
            <a:avLst>
              <a:gd name="adj1" fmla="val 116539"/>
              <a:gd name="adj2" fmla="val -746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Left Click and Drag to Rotate Plot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60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CF8B49-83A0-146D-30E5-EAD0837DD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028" y="1519871"/>
            <a:ext cx="4935942" cy="5196535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plot_pca_3d.py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47540C-02E9-9F83-5F84-A79170B1E402}"/>
              </a:ext>
            </a:extLst>
          </p:cNvPr>
          <p:cNvSpPr txBox="1"/>
          <p:nvPr/>
        </p:nvSpPr>
        <p:spPr>
          <a:xfrm>
            <a:off x="628648" y="1893056"/>
            <a:ext cx="2623278" cy="1200329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What appears to be 3D data is mostly 2D data when viewed from a </a:t>
            </a:r>
            <a:r>
              <a:rPr lang="en-US" i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different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 perspective</a:t>
            </a:r>
          </a:p>
        </p:txBody>
      </p:sp>
    </p:spTree>
    <p:extLst>
      <p:ext uri="{BB962C8B-B14F-4D97-AF65-F5344CB8AC3E}">
        <p14:creationId xmlns:p14="http://schemas.microsoft.com/office/powerpoint/2010/main" val="132269740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Spectral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073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</a:t>
            </a:r>
            <a:r>
              <a:rPr lang="en-US" sz="2400" b="1" dirty="0">
                <a:solidFill>
                  <a:srgbClr val="0070C0"/>
                </a:solidFill>
              </a:rPr>
              <a:t>Spectral Clustering</a:t>
            </a:r>
            <a:r>
              <a:rPr lang="en-US" sz="2400" dirty="0"/>
              <a:t>, data points that are </a:t>
            </a:r>
            <a:r>
              <a:rPr lang="en-US" sz="2400" b="1" dirty="0"/>
              <a:t>connected</a:t>
            </a:r>
            <a:r>
              <a:rPr lang="en-US" sz="2400" dirty="0"/>
              <a:t> ("close" to each other in a vertex-edge graph) are put in the </a:t>
            </a:r>
            <a:r>
              <a:rPr lang="en-US" sz="2400" i="1" dirty="0"/>
              <a:t>same</a:t>
            </a:r>
            <a:r>
              <a:rPr lang="en-US" sz="2400" dirty="0"/>
              <a:t> cluster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this alternate approach, even if the </a:t>
            </a:r>
            <a:r>
              <a:rPr lang="en-US" sz="2400" b="1" dirty="0">
                <a:solidFill>
                  <a:srgbClr val="FF0000"/>
                </a:solidFill>
              </a:rPr>
              <a:t>Cartesian distance</a:t>
            </a:r>
            <a:r>
              <a:rPr lang="en-US" sz="2400" dirty="0"/>
              <a:t> between two points </a:t>
            </a:r>
            <a:r>
              <a:rPr lang="en-US" sz="2400" b="1" dirty="0">
                <a:solidFill>
                  <a:srgbClr val="FF0000"/>
                </a:solidFill>
              </a:rPr>
              <a:t>is small</a:t>
            </a:r>
            <a:r>
              <a:rPr lang="en-US" sz="2400" dirty="0"/>
              <a:t>, if they are not </a:t>
            </a:r>
            <a:r>
              <a:rPr lang="en-US" sz="2400" i="1" dirty="0"/>
              <a:t>connected</a:t>
            </a:r>
            <a:r>
              <a:rPr lang="en-US" sz="2400" dirty="0"/>
              <a:t> via some relation, they are </a:t>
            </a:r>
            <a:r>
              <a:rPr lang="en-US" sz="2400" u="sng" dirty="0"/>
              <a:t>not</a:t>
            </a:r>
            <a:r>
              <a:rPr lang="en-US" sz="2400" dirty="0"/>
              <a:t> clustered together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spectral clustering, data points are treated as nodes of a graph and a </a:t>
            </a:r>
            <a:r>
              <a:rPr lang="en-US" sz="2400" b="1" dirty="0">
                <a:solidFill>
                  <a:srgbClr val="7030A0"/>
                </a:solidFill>
              </a:rPr>
              <a:t>graph partitioning algorithm </a:t>
            </a:r>
            <a:r>
              <a:rPr lang="en-US" sz="2400" dirty="0"/>
              <a:t>is used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Nodes are mapped to a </a:t>
            </a:r>
            <a:r>
              <a:rPr lang="en-US" sz="2400" b="1" dirty="0">
                <a:solidFill>
                  <a:srgbClr val="00B050"/>
                </a:solidFill>
              </a:rPr>
              <a:t>lower-dimensional space </a:t>
            </a:r>
            <a:r>
              <a:rPr lang="en-US" sz="2400" dirty="0"/>
              <a:t>that can be easily segregated to form clusters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No assumption is made about the shape/form of the clusters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58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k_means_spectral.py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481AC7-5282-A807-8FBF-1A70DA2C1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572" y="1468581"/>
            <a:ext cx="6742857" cy="508571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8056C64-9995-8A27-7974-761652AC8717}"/>
              </a:ext>
            </a:extLst>
          </p:cNvPr>
          <p:cNvGrpSpPr/>
          <p:nvPr/>
        </p:nvGrpSpPr>
        <p:grpSpPr>
          <a:xfrm>
            <a:off x="7892393" y="5107425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AA63212-E52B-AA0E-8189-0A1B00BDAF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701A8A0-6F94-CF2C-064B-D2602D87768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0F42B04B-DA15-CC94-FD43-6DCB54F7CD7A}"/>
              </a:ext>
            </a:extLst>
          </p:cNvPr>
          <p:cNvSpPr/>
          <p:nvPr/>
        </p:nvSpPr>
        <p:spPr>
          <a:xfrm>
            <a:off x="3704897" y="5175112"/>
            <a:ext cx="1324303" cy="22620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AE2C1FB-CCBD-1079-7ABA-38A285EEDEC8}"/>
              </a:ext>
            </a:extLst>
          </p:cNvPr>
          <p:cNvGrpSpPr/>
          <p:nvPr/>
        </p:nvGrpSpPr>
        <p:grpSpPr>
          <a:xfrm>
            <a:off x="4490888" y="5758268"/>
            <a:ext cx="1076632" cy="369332"/>
            <a:chOff x="4704120" y="2356972"/>
            <a:chExt cx="1076632" cy="369332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D5461D0-BE67-B1DB-2056-0388242D24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B522EED-9EC9-4E98-BDC8-19102880D18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463B4BB-12FC-3348-207E-1E7938EED28F}"/>
              </a:ext>
            </a:extLst>
          </p:cNvPr>
          <p:cNvGrpSpPr/>
          <p:nvPr/>
        </p:nvGrpSpPr>
        <p:grpSpPr>
          <a:xfrm>
            <a:off x="6126654" y="1852875"/>
            <a:ext cx="1068643" cy="369332"/>
            <a:chOff x="3647644" y="4910075"/>
            <a:chExt cx="1068643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73F6306-930E-9A7C-81CE-9C430B17FDC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D4B5727-A2E2-1F96-B961-2FC9E3D504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C853E991-F262-DEAF-93B6-109652358D80}"/>
              </a:ext>
            </a:extLst>
          </p:cNvPr>
          <p:cNvSpPr/>
          <p:nvPr/>
        </p:nvSpPr>
        <p:spPr>
          <a:xfrm>
            <a:off x="2487175" y="1906990"/>
            <a:ext cx="834669" cy="22620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D7CE80-3DC6-54D6-6316-07D876E984B0}"/>
              </a:ext>
            </a:extLst>
          </p:cNvPr>
          <p:cNvGrpSpPr/>
          <p:nvPr/>
        </p:nvGrpSpPr>
        <p:grpSpPr>
          <a:xfrm>
            <a:off x="6018099" y="2084839"/>
            <a:ext cx="1064340" cy="369332"/>
            <a:chOff x="3647644" y="5421073"/>
            <a:chExt cx="1064340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DF0C3FB-1694-5045-6123-2FA5E1AA38B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8D99DE4-518B-2EBB-56B6-DF7D077984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8BE2E4C1-465D-D561-57CE-8AF770F8DC35}"/>
              </a:ext>
            </a:extLst>
          </p:cNvPr>
          <p:cNvSpPr/>
          <p:nvPr/>
        </p:nvSpPr>
        <p:spPr>
          <a:xfrm>
            <a:off x="1610351" y="2145098"/>
            <a:ext cx="644693" cy="22620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8685CBF-A0EB-0355-4786-B0E95F0A110E}"/>
              </a:ext>
            </a:extLst>
          </p:cNvPr>
          <p:cNvGrpSpPr/>
          <p:nvPr/>
        </p:nvGrpSpPr>
        <p:grpSpPr>
          <a:xfrm>
            <a:off x="6966938" y="2294199"/>
            <a:ext cx="1068643" cy="369332"/>
            <a:chOff x="3647644" y="5359159"/>
            <a:chExt cx="1068643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9662C39-2A16-9141-B4BE-BEF2C6B80F1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FA703E9-485C-E879-D3D3-8B134A54E1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D73118D7-47CC-C10D-B7B2-D18897E0001B}"/>
              </a:ext>
            </a:extLst>
          </p:cNvPr>
          <p:cNvSpPr/>
          <p:nvPr/>
        </p:nvSpPr>
        <p:spPr>
          <a:xfrm>
            <a:off x="4168541" y="2364957"/>
            <a:ext cx="789714" cy="22620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79C055B-EB63-F261-4641-8CBA2C3A8B23}"/>
              </a:ext>
            </a:extLst>
          </p:cNvPr>
          <p:cNvGrpSpPr/>
          <p:nvPr/>
        </p:nvGrpSpPr>
        <p:grpSpPr>
          <a:xfrm>
            <a:off x="4664205" y="5971615"/>
            <a:ext cx="1076632" cy="369332"/>
            <a:chOff x="2157212" y="5356391"/>
            <a:chExt cx="1076632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7807909-F8A4-4672-8346-8011743EC8D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1B2D4B08-6302-7E46-6658-FAF9E62CEC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5DC01AC-E67F-5B5A-80AC-D3ADA45E258A}"/>
              </a:ext>
            </a:extLst>
          </p:cNvPr>
          <p:cNvGrpSpPr/>
          <p:nvPr/>
        </p:nvGrpSpPr>
        <p:grpSpPr>
          <a:xfrm>
            <a:off x="7892326" y="3598086"/>
            <a:ext cx="1076632" cy="369332"/>
            <a:chOff x="2157212" y="5356391"/>
            <a:chExt cx="1076632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28C0E15-9AE0-478E-A773-621BCC848A9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75B86FB9-42BF-9222-DD84-A88F253775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0A9C37BB-F081-FEA6-6005-EE65A1E46072}"/>
              </a:ext>
            </a:extLst>
          </p:cNvPr>
          <p:cNvSpPr/>
          <p:nvPr/>
        </p:nvSpPr>
        <p:spPr>
          <a:xfrm>
            <a:off x="2276407" y="3450434"/>
            <a:ext cx="1680737" cy="22620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52C7A7B-7E91-8629-8309-A61AB092EC39}"/>
              </a:ext>
            </a:extLst>
          </p:cNvPr>
          <p:cNvSpPr/>
          <p:nvPr/>
        </p:nvSpPr>
        <p:spPr>
          <a:xfrm>
            <a:off x="3162852" y="3682193"/>
            <a:ext cx="2577985" cy="20779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A261C74-C7DD-78B7-6742-42D07585E6B4}"/>
              </a:ext>
            </a:extLst>
          </p:cNvPr>
          <p:cNvGrpSpPr/>
          <p:nvPr/>
        </p:nvGrpSpPr>
        <p:grpSpPr>
          <a:xfrm>
            <a:off x="5849018" y="4010331"/>
            <a:ext cx="1076632" cy="369332"/>
            <a:chOff x="2157212" y="5356391"/>
            <a:chExt cx="1076632" cy="36933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7DD8C9C-B2E3-9FCB-1E63-9FF0C8D6A5D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9069649B-3F62-8CB4-E0BA-094FA9F46A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8B522D1-C2C0-51D6-A74C-5F8F66E34A99}"/>
              </a:ext>
            </a:extLst>
          </p:cNvPr>
          <p:cNvGrpSpPr/>
          <p:nvPr/>
        </p:nvGrpSpPr>
        <p:grpSpPr>
          <a:xfrm>
            <a:off x="6927549" y="4234739"/>
            <a:ext cx="1076632" cy="369332"/>
            <a:chOff x="2157212" y="5356391"/>
            <a:chExt cx="1076632" cy="3693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7BD8FB4-FED8-C038-D3C3-B9E047F07BB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2755C056-6BD1-6081-A9C4-1571AF8E43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092E662C-990B-9F79-3783-8DCC2DE77EAC}"/>
              </a:ext>
            </a:extLst>
          </p:cNvPr>
          <p:cNvSpPr/>
          <p:nvPr/>
        </p:nvSpPr>
        <p:spPr>
          <a:xfrm>
            <a:off x="4168541" y="4318499"/>
            <a:ext cx="789714" cy="22620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992AD0-4E7B-4C60-6758-07236810D58D}"/>
              </a:ext>
            </a:extLst>
          </p:cNvPr>
          <p:cNvSpPr txBox="1"/>
          <p:nvPr/>
        </p:nvSpPr>
        <p:spPr>
          <a:xfrm>
            <a:off x="4837475" y="4540135"/>
            <a:ext cx="3089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FF00"/>
                </a:solidFill>
              </a:rPr>
              <a:t>Viridis color maps are easier to read by those with colorblindness</a:t>
            </a:r>
          </a:p>
        </p:txBody>
      </p:sp>
    </p:spTree>
    <p:extLst>
      <p:ext uri="{BB962C8B-B14F-4D97-AF65-F5344CB8AC3E}">
        <p14:creationId xmlns:p14="http://schemas.microsoft.com/office/powerpoint/2010/main" val="300075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2" grpId="0" animBg="1"/>
      <p:bldP spid="56" grpId="0" animBg="1"/>
      <p:bldP spid="60" grpId="0" animBg="1"/>
      <p:bldP spid="67" grpId="0" animBg="1"/>
      <p:bldP spid="68" grpId="0" animBg="1"/>
      <p:bldP spid="75" grpId="0" animBg="1"/>
      <p:bldP spid="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k_means_spectral.py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C34B27-D99B-078D-F091-41268DB4E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38913"/>
            <a:ext cx="6114286" cy="5200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21F75D5-0CEC-9084-1B5F-1FD0062D3B3F}"/>
              </a:ext>
            </a:extLst>
          </p:cNvPr>
          <p:cNvCxnSpPr>
            <a:cxnSpLocks/>
          </p:cNvCxnSpPr>
          <p:nvPr/>
        </p:nvCxnSpPr>
        <p:spPr>
          <a:xfrm flipV="1">
            <a:off x="4233041" y="2490952"/>
            <a:ext cx="1103587" cy="13164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445B5C-86C5-A8DC-19C0-0A9F4C15E66F}"/>
              </a:ext>
            </a:extLst>
          </p:cNvPr>
          <p:cNvSpPr txBox="1"/>
          <p:nvPr/>
        </p:nvSpPr>
        <p:spPr>
          <a:xfrm>
            <a:off x="5732734" y="1940157"/>
            <a:ext cx="2727435" cy="830997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Unintelligent partitioning based solely on 2D Cartesian coordinates of data points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2AE4D7-DB59-E108-0060-1EF801A66ADC}"/>
              </a:ext>
            </a:extLst>
          </p:cNvPr>
          <p:cNvSpPr txBox="1"/>
          <p:nvPr/>
        </p:nvSpPr>
        <p:spPr>
          <a:xfrm>
            <a:off x="5732733" y="4152830"/>
            <a:ext cx="2727435" cy="830997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Nearest neighbors are first "connected" then clustering is based on that implied graph</a:t>
            </a:r>
          </a:p>
        </p:txBody>
      </p:sp>
    </p:spTree>
    <p:extLst>
      <p:ext uri="{BB962C8B-B14F-4D97-AF65-F5344CB8AC3E}">
        <p14:creationId xmlns:p14="http://schemas.microsoft.com/office/powerpoint/2010/main" val="289439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17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Model fitting starts by assuming the degree of an appropriate curve that reasonably matches the data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Gauss’s </a:t>
            </a:r>
            <a:r>
              <a:rPr lang="en-US" sz="2400" b="1" dirty="0">
                <a:solidFill>
                  <a:srgbClr val="0070C0"/>
                </a:solidFill>
              </a:rPr>
              <a:t>Method of Least Squares</a:t>
            </a:r>
            <a:r>
              <a:rPr lang="en-US" sz="2400" dirty="0"/>
              <a:t> refers to shaping the approximating curve to </a:t>
            </a:r>
            <a:r>
              <a:rPr lang="en-US" sz="2400" b="1" i="1" dirty="0"/>
              <a:t>minimize the total deviations </a:t>
            </a:r>
            <a:r>
              <a:rPr lang="en-US" sz="2400" dirty="0"/>
              <a:t>between the observed data and points on that curve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function to minimize must be expanded, and then </a:t>
            </a:r>
            <a:r>
              <a:rPr lang="en-US" sz="2000" b="1" dirty="0">
                <a:solidFill>
                  <a:srgbClr val="7030A0"/>
                </a:solidFill>
              </a:rPr>
              <a:t>partial derivatives</a:t>
            </a:r>
            <a:r>
              <a:rPr lang="en-US" sz="2000" dirty="0"/>
              <a:t> must be found for each coefficient of the curve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Matrix algebra (Cramer's Rule) can then solve for the coefficients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package </a:t>
            </a:r>
            <a:r>
              <a:rPr lang="en-US" sz="2400" b="1" dirty="0">
                <a:solidFill>
                  <a:srgbClr val="00B050"/>
                </a:solidFill>
              </a:rPr>
              <a:t>scikit-learn</a:t>
            </a:r>
            <a:r>
              <a:rPr lang="en-US" sz="2400" dirty="0"/>
              <a:t> has a tremendous number of functions to fit </a:t>
            </a:r>
            <a:r>
              <a:rPr lang="en-US" sz="2400" b="1" dirty="0"/>
              <a:t>equations to data </a:t>
            </a:r>
            <a:r>
              <a:rPr lang="en-US" sz="2400" dirty="0"/>
              <a:t>and to use </a:t>
            </a:r>
            <a:r>
              <a:rPr lang="en-US" sz="2400" b="1" dirty="0">
                <a:solidFill>
                  <a:srgbClr val="FF0000"/>
                </a:solidFill>
              </a:rPr>
              <a:t>machine learning algorithms</a:t>
            </a:r>
            <a:r>
              <a:rPr lang="en-US" sz="2400" dirty="0"/>
              <a:t> to analyze and classify your data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17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use </a:t>
            </a:r>
            <a:r>
              <a:rPr lang="en-US" sz="2400" b="1" dirty="0">
                <a:solidFill>
                  <a:srgbClr val="7030A0"/>
                </a:solidFill>
              </a:rPr>
              <a:t>k-means clustering </a:t>
            </a:r>
            <a:r>
              <a:rPr lang="en-US" sz="2400" dirty="0"/>
              <a:t>to categorize data points by its nearness to a similar group’s statistical means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Data sets which are homogenous (have a more uniform distribution of values) </a:t>
            </a:r>
            <a:r>
              <a:rPr lang="en-US" sz="2000" b="1" dirty="0">
                <a:solidFill>
                  <a:srgbClr val="FF0000"/>
                </a:solidFill>
              </a:rPr>
              <a:t>may not converge </a:t>
            </a:r>
            <a:r>
              <a:rPr lang="en-US" sz="2000" dirty="0"/>
              <a:t>to a meaningful set of clusters since the data lacks </a:t>
            </a:r>
            <a:r>
              <a:rPr lang="en-US" sz="2000" i="1" dirty="0"/>
              <a:t>sharpness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can use k-means </a:t>
            </a:r>
            <a:r>
              <a:rPr lang="en-US" sz="2000" b="1" dirty="0">
                <a:solidFill>
                  <a:srgbClr val="00B050"/>
                </a:solidFill>
              </a:rPr>
              <a:t>to identify data outliers </a:t>
            </a:r>
            <a:r>
              <a:rPr lang="en-US" sz="2000" dirty="0"/>
              <a:t>so we can avoid allowing those anomalies from skewing the main observations – this process is called evicting a point from the cluster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extend k-means clustering to analyze </a:t>
            </a:r>
            <a:r>
              <a:rPr lang="en-US" sz="2400" b="1" dirty="0">
                <a:solidFill>
                  <a:srgbClr val="0070C0"/>
                </a:solidFill>
              </a:rPr>
              <a:t>multi-dimensional data sets</a:t>
            </a:r>
            <a:r>
              <a:rPr lang="en-US" sz="2400" dirty="0"/>
              <a:t> to look for trends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This is exactly how Amazon and Netflix provide you purchase recommendations based upon your shared interests &amp; tastes compared with other buyers – a </a:t>
            </a:r>
            <a:r>
              <a:rPr lang="en-US" sz="2000" b="1" dirty="0">
                <a:solidFill>
                  <a:srgbClr val="FF0000"/>
                </a:solidFill>
              </a:rPr>
              <a:t>very effective </a:t>
            </a:r>
            <a:r>
              <a:rPr lang="en-US" sz="2000" dirty="0"/>
              <a:t>selling technique!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3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Method of Least Squares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1761488" y="3131617"/>
            <a:ext cx="5674117" cy="2369297"/>
            <a:chOff x="2350363" y="3087251"/>
            <a:chExt cx="5674117" cy="23692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2350363" y="3087251"/>
                  <a:ext cx="565808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   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0363" y="3087251"/>
                  <a:ext cx="5658087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2350363" y="4023081"/>
                  <a:ext cx="5621219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   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0363" y="4023081"/>
                  <a:ext cx="5621219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2350363" y="4964105"/>
                  <a:ext cx="567411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    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  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=  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28</m:t>
                            </m:r>
                          </m:e>
                        </m:d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0363" y="4964105"/>
                  <a:ext cx="5674117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9189F88-4F3A-4757-B4CD-A8408486FF8F}"/>
              </a:ext>
            </a:extLst>
          </p:cNvPr>
          <p:cNvSpPr txBox="1"/>
          <p:nvPr/>
        </p:nvSpPr>
        <p:spPr>
          <a:xfrm>
            <a:off x="1175263" y="2442836"/>
            <a:ext cx="6793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This is just a system of 3 linear equations and 3 unknowns!</a:t>
            </a:r>
          </a:p>
        </p:txBody>
      </p:sp>
    </p:spTree>
    <p:extLst>
      <p:ext uri="{BB962C8B-B14F-4D97-AF65-F5344CB8AC3E}">
        <p14:creationId xmlns:p14="http://schemas.microsoft.com/office/powerpoint/2010/main" val="249530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17-01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Python program called </a:t>
                </a:r>
                <a:r>
                  <a:rPr lang="en-US" sz="2400" b="1" dirty="0"/>
                  <a:t>identify_element.py</a:t>
                </a:r>
              </a:p>
              <a:p>
                <a:r>
                  <a:rPr lang="en-US" sz="2400" dirty="0"/>
                  <a:t>Using linear regression, write code to plot an interpolated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 curve based upon this table, and answer this question: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b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5F40B8-3E4E-D5C7-9F34-32B17F946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890" y="3493114"/>
            <a:ext cx="5068220" cy="210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6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17-02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Python program called </a:t>
                </a:r>
                <a:r>
                  <a:rPr lang="en-US" sz="2400" b="1" dirty="0"/>
                  <a:t>euler_curve.py</a:t>
                </a:r>
                <a:r>
                  <a:rPr lang="en-US" sz="2400" dirty="0"/>
                  <a:t> that plots the following 2D parametric curve from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12.34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func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Display the arc length along this curve</a:t>
                </a:r>
              </a:p>
              <a:p>
                <a:r>
                  <a:rPr lang="en-US" sz="2400" dirty="0"/>
                  <a:t>Plot 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/>
                  <a:t> point at the limit as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1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7745</TotalTime>
  <Words>3509</Words>
  <Application>Microsoft Office PowerPoint</Application>
  <PresentationFormat>On-screen Show (4:3)</PresentationFormat>
  <Paragraphs>591</Paragraphs>
  <Slides>91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6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17 – Goals</vt:lpstr>
      <vt:lpstr>Modelling</vt:lpstr>
      <vt:lpstr>Modelling</vt:lpstr>
      <vt:lpstr>Method of Least Squares</vt:lpstr>
      <vt:lpstr>Method of Least Squares</vt:lpstr>
      <vt:lpstr>Method of Least Squares</vt:lpstr>
      <vt:lpstr>Method of Least Squares</vt:lpstr>
      <vt:lpstr>Method of Least Squares</vt:lpstr>
      <vt:lpstr>Method of Least Squares</vt:lpstr>
      <vt:lpstr>Open quadratic_regression.py</vt:lpstr>
      <vt:lpstr>View quadratic_regression.py</vt:lpstr>
      <vt:lpstr>View quadratic_regression.py</vt:lpstr>
      <vt:lpstr>Run quadratic_regression.py</vt:lpstr>
      <vt:lpstr>Machine Learning in Python</vt:lpstr>
      <vt:lpstr>Linear Regression in Python</vt:lpstr>
      <vt:lpstr>Open quadratic_regression_sklearn.py</vt:lpstr>
      <vt:lpstr>View quadratic_regression_sklearn.py</vt:lpstr>
      <vt:lpstr>Run quadratic_regression_sklearn.py</vt:lpstr>
      <vt:lpstr>Newtonian Kinematics</vt:lpstr>
      <vt:lpstr>Open kinematics_regression.csv</vt:lpstr>
      <vt:lpstr>Open kinematics_regression.py</vt:lpstr>
      <vt:lpstr>View kinematics_regression.py</vt:lpstr>
      <vt:lpstr>Run kinematics_regression.py</vt:lpstr>
      <vt:lpstr>Deriving the Equation of an Ellipse</vt:lpstr>
      <vt:lpstr>Deriving the Equation of an Ellipse</vt:lpstr>
      <vt:lpstr>Deriving the Equation of an Ellipse</vt:lpstr>
      <vt:lpstr>The Perimeter of an Ellipse</vt:lpstr>
      <vt:lpstr>The Perimeter of an Ellipse</vt:lpstr>
      <vt:lpstr>The Perimeter of an Ellipse</vt:lpstr>
      <vt:lpstr>The Perimeter of an Ellipse</vt:lpstr>
      <vt:lpstr>Open ellipse_perimeter.py</vt:lpstr>
      <vt:lpstr>Open ellipse_perimeter.py</vt:lpstr>
      <vt:lpstr>Run ellipse_perimeter.py</vt:lpstr>
      <vt:lpstr>Run ellipse_perimeter.py</vt:lpstr>
      <vt:lpstr>The Perimeter of an Ellipse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Open cluster_samples.csv</vt:lpstr>
      <vt:lpstr>Open k_means.py</vt:lpstr>
      <vt:lpstr>View k_means.py</vt:lpstr>
      <vt:lpstr>View k_means.py</vt:lpstr>
      <vt:lpstr>View k_means.py</vt:lpstr>
      <vt:lpstr>View k_means.py</vt:lpstr>
      <vt:lpstr>View k_means.py</vt:lpstr>
      <vt:lpstr>View k_means.py</vt:lpstr>
      <vt:lpstr>View k_means.py</vt:lpstr>
      <vt:lpstr>View k_means.py</vt:lpstr>
      <vt:lpstr>Run k_means.py</vt:lpstr>
      <vt:lpstr>Run k_means.py</vt:lpstr>
      <vt:lpstr>Run k_means.py</vt:lpstr>
      <vt:lpstr>Run k_means.py</vt:lpstr>
      <vt:lpstr>Run k_means.py</vt:lpstr>
      <vt:lpstr>Run k_means.py</vt:lpstr>
      <vt:lpstr>k-means Clustering</vt:lpstr>
      <vt:lpstr>n-Dimensional k-means Clustering</vt:lpstr>
      <vt:lpstr>Edit k_means.py</vt:lpstr>
      <vt:lpstr>Run k_means.py</vt:lpstr>
      <vt:lpstr>Run k_means.py</vt:lpstr>
      <vt:lpstr>Edit k_means.py</vt:lpstr>
      <vt:lpstr>Run k_means.py</vt:lpstr>
      <vt:lpstr>Run k_means.py</vt:lpstr>
      <vt:lpstr>Edit k_means.py</vt:lpstr>
      <vt:lpstr>Run k_means.py</vt:lpstr>
      <vt:lpstr>Run k_means.py</vt:lpstr>
      <vt:lpstr>Identifying Data Outliers</vt:lpstr>
      <vt:lpstr>Identifying Data Outliers</vt:lpstr>
      <vt:lpstr>Edit k_means.py</vt:lpstr>
      <vt:lpstr>View k_means.py</vt:lpstr>
      <vt:lpstr>Run k_means.py</vt:lpstr>
      <vt:lpstr>Run k_means.py</vt:lpstr>
      <vt:lpstr>Run k_means.py</vt:lpstr>
      <vt:lpstr>Run k_means.py</vt:lpstr>
      <vt:lpstr>Identifying Data Outliers</vt:lpstr>
      <vt:lpstr>Principal Component Analysis</vt:lpstr>
      <vt:lpstr>Principal Component Analysis</vt:lpstr>
      <vt:lpstr>Run plot_pca_3d.py</vt:lpstr>
      <vt:lpstr>Edit plot_pca_3d.py</vt:lpstr>
      <vt:lpstr>Run plot_pca_3d.py</vt:lpstr>
      <vt:lpstr>Run plot_pca_3d.py</vt:lpstr>
      <vt:lpstr>Spectral Clustering</vt:lpstr>
      <vt:lpstr>Open k_means_spectral.py</vt:lpstr>
      <vt:lpstr>Run k_means_spectral.py</vt:lpstr>
      <vt:lpstr>Session 17 – Know You Know…</vt:lpstr>
      <vt:lpstr>Session 17 – Know You Know…</vt:lpstr>
      <vt:lpstr>Task 17-01</vt:lpstr>
      <vt:lpstr>Task 17-02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882</cp:revision>
  <cp:lastPrinted>2015-06-01T00:45:11Z</cp:lastPrinted>
  <dcterms:created xsi:type="dcterms:W3CDTF">2014-09-21T17:58:26Z</dcterms:created>
  <dcterms:modified xsi:type="dcterms:W3CDTF">2023-07-09T17:17:33Z</dcterms:modified>
</cp:coreProperties>
</file>